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5"/>
  </p:sldMasterIdLst>
  <p:notesMasterIdLst>
    <p:notesMasterId r:id="rId42"/>
  </p:notesMasterIdLst>
  <p:handoutMasterIdLst>
    <p:handoutMasterId r:id="rId43"/>
  </p:handoutMasterIdLst>
  <p:sldIdLst>
    <p:sldId id="258" r:id="rId6"/>
    <p:sldId id="359" r:id="rId7"/>
    <p:sldId id="371" r:id="rId8"/>
    <p:sldId id="369" r:id="rId9"/>
    <p:sldId id="318" r:id="rId10"/>
    <p:sldId id="324" r:id="rId11"/>
    <p:sldId id="360" r:id="rId12"/>
    <p:sldId id="361" r:id="rId13"/>
    <p:sldId id="384" r:id="rId14"/>
    <p:sldId id="329" r:id="rId15"/>
    <p:sldId id="327" r:id="rId16"/>
    <p:sldId id="342" r:id="rId17"/>
    <p:sldId id="336" r:id="rId18"/>
    <p:sldId id="337" r:id="rId19"/>
    <p:sldId id="338" r:id="rId20"/>
    <p:sldId id="330" r:id="rId21"/>
    <p:sldId id="331" r:id="rId22"/>
    <p:sldId id="340" r:id="rId23"/>
    <p:sldId id="373" r:id="rId24"/>
    <p:sldId id="332" r:id="rId25"/>
    <p:sldId id="345" r:id="rId26"/>
    <p:sldId id="346" r:id="rId27"/>
    <p:sldId id="358" r:id="rId28"/>
    <p:sldId id="349" r:id="rId29"/>
    <p:sldId id="355" r:id="rId30"/>
    <p:sldId id="362" r:id="rId31"/>
    <p:sldId id="350" r:id="rId32"/>
    <p:sldId id="328" r:id="rId33"/>
    <p:sldId id="368" r:id="rId34"/>
    <p:sldId id="377" r:id="rId35"/>
    <p:sldId id="386" r:id="rId36"/>
    <p:sldId id="378" r:id="rId37"/>
    <p:sldId id="379" r:id="rId38"/>
    <p:sldId id="382" r:id="rId39"/>
    <p:sldId id="381" r:id="rId40"/>
    <p:sldId id="383" r:id="rId41"/>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DE" initials="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284"/>
    <a:srgbClr val="83A2CA"/>
    <a:srgbClr val="CD0920"/>
    <a:srgbClr val="C0DB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05" autoAdjust="0"/>
    <p:restoredTop sz="74083" autoAdjust="0"/>
  </p:normalViewPr>
  <p:slideViewPr>
    <p:cSldViewPr snapToGrid="0" snapToObjects="1">
      <p:cViewPr>
        <p:scale>
          <a:sx n="100" d="100"/>
          <a:sy n="100" d="100"/>
        </p:scale>
        <p:origin x="-984" y="7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snapToGrid="0" snapToObjects="1">
      <p:cViewPr>
        <p:scale>
          <a:sx n="70" d="100"/>
          <a:sy n="70" d="100"/>
        </p:scale>
        <p:origin x="-2856" y="-58"/>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5138"/>
          </a:xfrm>
          <a:prstGeom prst="rect">
            <a:avLst/>
          </a:prstGeom>
        </p:spPr>
        <p:txBody>
          <a:bodyPr vert="horz" lIns="92279" tIns="46139" rIns="92279" bIns="46139" rtlCol="0"/>
          <a:lstStyle>
            <a:lvl1pPr algn="l">
              <a:defRPr sz="1300"/>
            </a:lvl1pPr>
          </a:lstStyle>
          <a:p>
            <a:r>
              <a:rPr lang="en-US" smtClean="0"/>
              <a:t>College Credit Plus</a:t>
            </a:r>
            <a:endParaRPr lang="en-US" dirty="0"/>
          </a:p>
        </p:txBody>
      </p:sp>
      <p:sp>
        <p:nvSpPr>
          <p:cNvPr id="3" name="Date Placeholder 2"/>
          <p:cNvSpPr>
            <a:spLocks noGrp="1"/>
          </p:cNvSpPr>
          <p:nvPr>
            <p:ph type="dt" sz="quarter" idx="1"/>
          </p:nvPr>
        </p:nvSpPr>
        <p:spPr>
          <a:xfrm>
            <a:off x="3898103" y="0"/>
            <a:ext cx="2982119" cy="465138"/>
          </a:xfrm>
          <a:prstGeom prst="rect">
            <a:avLst/>
          </a:prstGeom>
        </p:spPr>
        <p:txBody>
          <a:bodyPr vert="horz" lIns="92279" tIns="46139" rIns="92279" bIns="46139" rtlCol="0"/>
          <a:lstStyle>
            <a:lvl1pPr algn="r">
              <a:defRPr sz="1300"/>
            </a:lvl1pPr>
          </a:lstStyle>
          <a:p>
            <a:r>
              <a:rPr lang="en-US" smtClean="0"/>
              <a:t>September 2017</a:t>
            </a:r>
            <a:endParaRPr lang="en-US" dirty="0"/>
          </a:p>
        </p:txBody>
      </p:sp>
      <p:sp>
        <p:nvSpPr>
          <p:cNvPr id="4" name="Footer Placeholder 3"/>
          <p:cNvSpPr>
            <a:spLocks noGrp="1"/>
          </p:cNvSpPr>
          <p:nvPr>
            <p:ph type="ftr" sz="quarter" idx="2"/>
          </p:nvPr>
        </p:nvSpPr>
        <p:spPr>
          <a:xfrm>
            <a:off x="1" y="8829675"/>
            <a:ext cx="2982119" cy="465138"/>
          </a:xfrm>
          <a:prstGeom prst="rect">
            <a:avLst/>
          </a:prstGeom>
        </p:spPr>
        <p:txBody>
          <a:bodyPr vert="horz" lIns="92279" tIns="46139" rIns="92279" bIns="46139" rtlCol="0" anchor="b"/>
          <a:lstStyle>
            <a:lvl1pPr algn="l">
              <a:defRPr sz="1300"/>
            </a:lvl1pPr>
          </a:lstStyle>
          <a:p>
            <a:endParaRPr lang="en-US" dirty="0"/>
          </a:p>
        </p:txBody>
      </p:sp>
      <p:sp>
        <p:nvSpPr>
          <p:cNvPr id="5" name="Slide Number Placeholder 4"/>
          <p:cNvSpPr>
            <a:spLocks noGrp="1"/>
          </p:cNvSpPr>
          <p:nvPr>
            <p:ph type="sldNum" sz="quarter" idx="3"/>
          </p:nvPr>
        </p:nvSpPr>
        <p:spPr>
          <a:xfrm>
            <a:off x="3898103" y="8829675"/>
            <a:ext cx="2982119" cy="465138"/>
          </a:xfrm>
          <a:prstGeom prst="rect">
            <a:avLst/>
          </a:prstGeom>
        </p:spPr>
        <p:txBody>
          <a:bodyPr vert="horz" lIns="92279" tIns="46139" rIns="92279" bIns="46139" rtlCol="0" anchor="b"/>
          <a:lstStyle>
            <a:lvl1pPr algn="r">
              <a:defRPr sz="1300"/>
            </a:lvl1pPr>
          </a:lstStyle>
          <a:p>
            <a:fld id="{406C6F00-F710-4EC9-A1AD-5E775436371D}" type="slidenum">
              <a:rPr lang="en-US" smtClean="0"/>
              <a:t>‹#›</a:t>
            </a:fld>
            <a:endParaRPr lang="en-US" dirty="0"/>
          </a:p>
        </p:txBody>
      </p:sp>
    </p:spTree>
    <p:extLst>
      <p:ext uri="{BB962C8B-B14F-4D97-AF65-F5344CB8AC3E}">
        <p14:creationId xmlns:p14="http://schemas.microsoft.com/office/powerpoint/2010/main" val="409144801"/>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279" tIns="46139" rIns="92279" bIns="46139" rtlCol="0"/>
          <a:lstStyle>
            <a:lvl1pPr algn="l">
              <a:defRPr sz="1300"/>
            </a:lvl1pPr>
          </a:lstStyle>
          <a:p>
            <a:r>
              <a:rPr lang="en-US" smtClean="0"/>
              <a:t>College Credit Plus</a:t>
            </a:r>
            <a:endParaRPr lang="en-US" dirty="0"/>
          </a:p>
        </p:txBody>
      </p:sp>
      <p:sp>
        <p:nvSpPr>
          <p:cNvPr id="3" name="Date Placeholder 2"/>
          <p:cNvSpPr>
            <a:spLocks noGrp="1"/>
          </p:cNvSpPr>
          <p:nvPr>
            <p:ph type="dt" idx="1"/>
          </p:nvPr>
        </p:nvSpPr>
        <p:spPr>
          <a:xfrm>
            <a:off x="3898103" y="0"/>
            <a:ext cx="2982119" cy="464820"/>
          </a:xfrm>
          <a:prstGeom prst="rect">
            <a:avLst/>
          </a:prstGeom>
        </p:spPr>
        <p:txBody>
          <a:bodyPr vert="horz" lIns="92279" tIns="46139" rIns="92279" bIns="46139" rtlCol="0"/>
          <a:lstStyle>
            <a:lvl1pPr algn="r">
              <a:defRPr sz="1300"/>
            </a:lvl1pPr>
          </a:lstStyle>
          <a:p>
            <a:r>
              <a:rPr lang="en-US" smtClean="0"/>
              <a:t>September 2017</a:t>
            </a:r>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279" tIns="46139" rIns="92279" bIns="4613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279" tIns="46139" rIns="92279" bIns="4613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82119" cy="464820"/>
          </a:xfrm>
          <a:prstGeom prst="rect">
            <a:avLst/>
          </a:prstGeom>
        </p:spPr>
        <p:txBody>
          <a:bodyPr vert="horz" lIns="92279" tIns="46139" rIns="92279" bIns="46139" rtlCol="0" anchor="b"/>
          <a:lstStyle>
            <a:lvl1pPr algn="l">
              <a:defRPr sz="1300"/>
            </a:lvl1pPr>
          </a:lstStyle>
          <a:p>
            <a:endParaRPr lang="en-US" dirty="0"/>
          </a:p>
        </p:txBody>
      </p:sp>
      <p:sp>
        <p:nvSpPr>
          <p:cNvPr id="7" name="Slide Number Placeholder 6"/>
          <p:cNvSpPr>
            <a:spLocks noGrp="1"/>
          </p:cNvSpPr>
          <p:nvPr>
            <p:ph type="sldNum" sz="quarter" idx="5"/>
          </p:nvPr>
        </p:nvSpPr>
        <p:spPr>
          <a:xfrm>
            <a:off x="3898103" y="8829967"/>
            <a:ext cx="2982119" cy="464820"/>
          </a:xfrm>
          <a:prstGeom prst="rect">
            <a:avLst/>
          </a:prstGeom>
        </p:spPr>
        <p:txBody>
          <a:bodyPr vert="horz" lIns="92279" tIns="46139" rIns="92279" bIns="46139" rtlCol="0" anchor="b"/>
          <a:lstStyle>
            <a:lvl1pPr algn="r">
              <a:defRPr sz="1300"/>
            </a:lvl1pPr>
          </a:lstStyle>
          <a:p>
            <a:fld id="{A88EB8E9-7E05-4C60-A58D-798732DD5BFE}" type="slidenum">
              <a:rPr lang="en-US" smtClean="0"/>
              <a:t>‹#›</a:t>
            </a:fld>
            <a:endParaRPr lang="en-US" dirty="0"/>
          </a:p>
        </p:txBody>
      </p:sp>
    </p:spTree>
    <p:extLst>
      <p:ext uri="{BB962C8B-B14F-4D97-AF65-F5344CB8AC3E}">
        <p14:creationId xmlns:p14="http://schemas.microsoft.com/office/powerpoint/2010/main" val="323637235"/>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2066901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10</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1998905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11</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1860510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12</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2162901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13</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667927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14</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162974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15</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2506795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16</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345831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17</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386903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18</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27537692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19</a:t>
            </a:fld>
            <a:endParaRPr lang="en-US" dirty="0"/>
          </a:p>
        </p:txBody>
      </p:sp>
      <p:sp>
        <p:nvSpPr>
          <p:cNvPr id="6" name="Header Placeholder 5"/>
          <p:cNvSpPr>
            <a:spLocks noGrp="1"/>
          </p:cNvSpPr>
          <p:nvPr>
            <p:ph type="hdr" sz="quarter" idx="12"/>
          </p:nvPr>
        </p:nvSpPr>
        <p:spPr/>
        <p:txBody>
          <a:bodyPr/>
          <a:lstStyle/>
          <a:p>
            <a:r>
              <a:rPr lang="en-US" smtClean="0"/>
              <a:t>College Credit Plus</a:t>
            </a:r>
            <a:endParaRPr lang="en-US" dirty="0"/>
          </a:p>
        </p:txBody>
      </p:sp>
    </p:spTree>
    <p:extLst>
      <p:ext uri="{BB962C8B-B14F-4D97-AF65-F5344CB8AC3E}">
        <p14:creationId xmlns:p14="http://schemas.microsoft.com/office/powerpoint/2010/main" val="339209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6650491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20</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8779272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21</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41842330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22</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408132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23</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13309602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24</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018343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25</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15441809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26</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4147498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27</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24354761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28</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1559258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29</a:t>
            </a:fld>
            <a:endParaRPr lang="en-US" dirty="0"/>
          </a:p>
        </p:txBody>
      </p:sp>
    </p:spTree>
    <p:extLst>
      <p:ext uri="{BB962C8B-B14F-4D97-AF65-F5344CB8AC3E}">
        <p14:creationId xmlns:p14="http://schemas.microsoft.com/office/powerpoint/2010/main" val="366211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3</a:t>
            </a:fld>
            <a:endParaRPr lang="en-US" dirty="0"/>
          </a:p>
        </p:txBody>
      </p:sp>
    </p:spTree>
    <p:extLst>
      <p:ext uri="{BB962C8B-B14F-4D97-AF65-F5344CB8AC3E}">
        <p14:creationId xmlns:p14="http://schemas.microsoft.com/office/powerpoint/2010/main" val="31884784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30</a:t>
            </a:fld>
            <a:endParaRPr lang="en-US" dirty="0"/>
          </a:p>
        </p:txBody>
      </p:sp>
    </p:spTree>
    <p:extLst>
      <p:ext uri="{BB962C8B-B14F-4D97-AF65-F5344CB8AC3E}">
        <p14:creationId xmlns:p14="http://schemas.microsoft.com/office/powerpoint/2010/main" val="11190427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31</a:t>
            </a:fld>
            <a:endParaRPr lang="en-US" dirty="0"/>
          </a:p>
        </p:txBody>
      </p:sp>
    </p:spTree>
    <p:extLst>
      <p:ext uri="{BB962C8B-B14F-4D97-AF65-F5344CB8AC3E}">
        <p14:creationId xmlns:p14="http://schemas.microsoft.com/office/powerpoint/2010/main" val="270033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32</a:t>
            </a:fld>
            <a:endParaRPr lang="en-US" dirty="0"/>
          </a:p>
        </p:txBody>
      </p:sp>
    </p:spTree>
    <p:extLst>
      <p:ext uri="{BB962C8B-B14F-4D97-AF65-F5344CB8AC3E}">
        <p14:creationId xmlns:p14="http://schemas.microsoft.com/office/powerpoint/2010/main" val="21054326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33</a:t>
            </a:fld>
            <a:endParaRPr lang="en-US" dirty="0"/>
          </a:p>
        </p:txBody>
      </p:sp>
    </p:spTree>
    <p:extLst>
      <p:ext uri="{BB962C8B-B14F-4D97-AF65-F5344CB8AC3E}">
        <p14:creationId xmlns:p14="http://schemas.microsoft.com/office/powerpoint/2010/main" val="39663649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34</a:t>
            </a:fld>
            <a:endParaRPr lang="en-US" dirty="0"/>
          </a:p>
        </p:txBody>
      </p:sp>
    </p:spTree>
    <p:extLst>
      <p:ext uri="{BB962C8B-B14F-4D97-AF65-F5344CB8AC3E}">
        <p14:creationId xmlns:p14="http://schemas.microsoft.com/office/powerpoint/2010/main" val="13041303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35</a:t>
            </a:fld>
            <a:endParaRPr lang="en-US" dirty="0"/>
          </a:p>
        </p:txBody>
      </p:sp>
    </p:spTree>
    <p:extLst>
      <p:ext uri="{BB962C8B-B14F-4D97-AF65-F5344CB8AC3E}">
        <p14:creationId xmlns:p14="http://schemas.microsoft.com/office/powerpoint/2010/main" val="29024891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36</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2385177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4</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285804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5</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81352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6</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4292106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7</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3427608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dirty="0"/>
          </a:p>
        </p:txBody>
      </p:sp>
      <p:sp>
        <p:nvSpPr>
          <p:cNvPr id="5" name="Slide Number Placeholder 4"/>
          <p:cNvSpPr>
            <a:spLocks noGrp="1"/>
          </p:cNvSpPr>
          <p:nvPr>
            <p:ph type="sldNum" sz="quarter" idx="11"/>
          </p:nvPr>
        </p:nvSpPr>
        <p:spPr/>
        <p:txBody>
          <a:bodyPr/>
          <a:lstStyle/>
          <a:p>
            <a:fld id="{A88EB8E9-7E05-4C60-A58D-798732DD5BFE}" type="slidenum">
              <a:rPr lang="en-US" smtClean="0"/>
              <a:t>8</a:t>
            </a:fld>
            <a:endParaRPr lang="en-US" dirty="0"/>
          </a:p>
        </p:txBody>
      </p:sp>
      <p:sp>
        <p:nvSpPr>
          <p:cNvPr id="6" name="Date Placeholder 5"/>
          <p:cNvSpPr>
            <a:spLocks noGrp="1"/>
          </p:cNvSpPr>
          <p:nvPr>
            <p:ph type="dt" idx="12"/>
          </p:nvPr>
        </p:nvSpPr>
        <p:spPr/>
        <p:txBody>
          <a:bodyPr/>
          <a:lstStyle/>
          <a:p>
            <a:r>
              <a:rPr lang="en-US" smtClean="0"/>
              <a:t>September 2017</a:t>
            </a:r>
            <a:endParaRPr lang="en-US" dirty="0"/>
          </a:p>
        </p:txBody>
      </p:sp>
      <p:sp>
        <p:nvSpPr>
          <p:cNvPr id="4" name="Header Placeholder 3"/>
          <p:cNvSpPr>
            <a:spLocks noGrp="1"/>
          </p:cNvSpPr>
          <p:nvPr>
            <p:ph type="hdr" sz="quarter" idx="13"/>
          </p:nvPr>
        </p:nvSpPr>
        <p:spPr/>
        <p:txBody>
          <a:bodyPr/>
          <a:lstStyle/>
          <a:p>
            <a:r>
              <a:rPr lang="en-US" smtClean="0"/>
              <a:t>College Credit Plus</a:t>
            </a:r>
            <a:endParaRPr lang="en-US" dirty="0"/>
          </a:p>
        </p:txBody>
      </p:sp>
    </p:spTree>
    <p:extLst>
      <p:ext uri="{BB962C8B-B14F-4D97-AF65-F5344CB8AC3E}">
        <p14:creationId xmlns:p14="http://schemas.microsoft.com/office/powerpoint/2010/main" val="570716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College Credit Plus</a:t>
            </a:r>
            <a:endParaRPr lang="en-US" dirty="0"/>
          </a:p>
        </p:txBody>
      </p:sp>
      <p:sp>
        <p:nvSpPr>
          <p:cNvPr id="5" name="Date Placeholder 4"/>
          <p:cNvSpPr>
            <a:spLocks noGrp="1"/>
          </p:cNvSpPr>
          <p:nvPr>
            <p:ph type="dt" idx="11"/>
          </p:nvPr>
        </p:nvSpPr>
        <p:spPr/>
        <p:txBody>
          <a:bodyPr/>
          <a:lstStyle/>
          <a:p>
            <a:r>
              <a:rPr lang="en-US" smtClean="0"/>
              <a:t>September 2017</a:t>
            </a:r>
            <a:endParaRPr lang="en-US" dirty="0"/>
          </a:p>
        </p:txBody>
      </p:sp>
      <p:sp>
        <p:nvSpPr>
          <p:cNvPr id="6" name="Slide Number Placeholder 5"/>
          <p:cNvSpPr>
            <a:spLocks noGrp="1"/>
          </p:cNvSpPr>
          <p:nvPr>
            <p:ph type="sldNum" sz="quarter" idx="12"/>
          </p:nvPr>
        </p:nvSpPr>
        <p:spPr/>
        <p:txBody>
          <a:bodyPr/>
          <a:lstStyle/>
          <a:p>
            <a:fld id="{A88EB8E9-7E05-4C60-A58D-798732DD5BFE}" type="slidenum">
              <a:rPr lang="en-US" smtClean="0"/>
              <a:t>9</a:t>
            </a:fld>
            <a:endParaRPr lang="en-US" dirty="0"/>
          </a:p>
        </p:txBody>
      </p:sp>
    </p:spTree>
    <p:extLst>
      <p:ext uri="{BB962C8B-B14F-4D97-AF65-F5344CB8AC3E}">
        <p14:creationId xmlns:p14="http://schemas.microsoft.com/office/powerpoint/2010/main" val="4214641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0065BE-0657-4A47-90AD-C21C55E16B19}" type="datetime4">
              <a:rPr lang="en-US" smtClean="0"/>
              <a:pPr/>
              <a:t>February 23,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317813925"/>
      </p:ext>
    </p:extLst>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February 23,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3907406041"/>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February 23,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3473852430"/>
      </p:ext>
    </p:extLst>
  </p:cSld>
  <p:clrMapOvr>
    <a:masterClrMapping/>
  </p:clrMapOvr>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BB8AF-C16A-4836-A92D-61834B5F0BA5}" type="datetime4">
              <a:rPr lang="en-US" smtClean="0"/>
              <a:pPr/>
              <a:t>February 23,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423907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February 23,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116390254"/>
      </p:ext>
    </p:extLst>
  </p:cSld>
  <p:clrMapOvr>
    <a:masterClrMapping/>
  </p:clrMapOvr>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3A18F4-33C3-445B-924C-31108C51719C}" type="datetime4">
              <a:rPr lang="en-US" smtClean="0"/>
              <a:pPr/>
              <a:t>February 23, 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1589123114"/>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F7543A-E259-478F-9E0D-57BA40E442B7}" type="datetime4">
              <a:rPr lang="en-US" smtClean="0"/>
              <a:pPr/>
              <a:t>February 23, 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1623283049"/>
      </p:ext>
    </p:extLst>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February 23, 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501102963"/>
      </p:ext>
    </p:extLst>
  </p:cSld>
  <p:clrMapOvr>
    <a:masterClrMapping/>
  </p:clrMapOvr>
  <p:hf sldNum="0"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February 23, 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1074349203"/>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February 23, 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2907508283"/>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February 23, 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2170323591"/>
      </p:ext>
    </p:extLst>
  </p:cSld>
  <p:clrMapOvr>
    <a:masterClrMapping/>
  </p:clrMapOvr>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1B13E-D5AF-485E-81A1-82A140076526}" type="datetime4">
              <a:rPr lang="en-US" smtClean="0"/>
              <a:pPr/>
              <a:t>February 23, 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4ED01-E2A0-4C1E-8E21-014B99041579}" type="slidenum">
              <a:rPr lang="en-US" smtClean="0"/>
              <a:pPr/>
              <a:t>‹#›</a:t>
            </a:fld>
            <a:endParaRPr lang="en-US" dirty="0"/>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152993" y="5831840"/>
            <a:ext cx="3613218" cy="904582"/>
          </a:xfrm>
          <a:prstGeom prst="rect">
            <a:avLst/>
          </a:prstGeom>
        </p:spPr>
      </p:pic>
    </p:spTree>
    <p:extLst>
      <p:ext uri="{BB962C8B-B14F-4D97-AF65-F5344CB8AC3E}">
        <p14:creationId xmlns:p14="http://schemas.microsoft.com/office/powerpoint/2010/main" val="119370606"/>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649"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ransfercredit.ohio.gov/"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ohiohighered.org/ccp"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31800" y="2004100"/>
            <a:ext cx="8229600" cy="4985980"/>
          </a:xfrm>
        </p:spPr>
        <p:txBody>
          <a:bodyPr>
            <a:normAutofit fontScale="90000"/>
          </a:bodyPr>
          <a:lstStyle/>
          <a:p>
            <a:r>
              <a:rPr lang="en-US" sz="3600" i="1" dirty="0" smtClean="0">
                <a:solidFill>
                  <a:schemeClr val="tx1"/>
                </a:solidFill>
              </a:rPr>
              <a:t/>
            </a:r>
            <a:br>
              <a:rPr lang="en-US" sz="3600" i="1" dirty="0" smtClean="0">
                <a:solidFill>
                  <a:schemeClr val="tx1"/>
                </a:solidFill>
              </a:rPr>
            </a:br>
            <a:r>
              <a:rPr lang="en-US" sz="3600" i="1" dirty="0" smtClean="0">
                <a:solidFill>
                  <a:schemeClr val="accent1"/>
                </a:solidFill>
              </a:rPr>
              <a:t>Annual Information Sessions</a:t>
            </a:r>
            <a:br>
              <a:rPr lang="en-US" sz="3600" i="1" dirty="0" smtClean="0">
                <a:solidFill>
                  <a:schemeClr val="accent1"/>
                </a:solidFill>
              </a:rPr>
            </a:br>
            <a:r>
              <a:rPr lang="en-US" sz="3600" i="1" dirty="0" smtClean="0">
                <a:solidFill>
                  <a:schemeClr val="accent1"/>
                </a:solidFill>
              </a:rPr>
              <a:t>Public Schools</a:t>
            </a:r>
            <a:br>
              <a:rPr lang="en-US" sz="3600" i="1" dirty="0" smtClean="0">
                <a:solidFill>
                  <a:schemeClr val="accent1"/>
                </a:solidFill>
              </a:rPr>
            </a:br>
            <a:r>
              <a:rPr lang="en-US" sz="3600" i="1" dirty="0" smtClean="0">
                <a:solidFill>
                  <a:schemeClr val="accent1"/>
                </a:solidFill>
              </a:rPr>
              <a:t>Families and Students</a:t>
            </a:r>
            <a:r>
              <a:rPr lang="en-US" sz="3600" i="1" dirty="0">
                <a:solidFill>
                  <a:schemeClr val="accent1"/>
                </a:solidFill>
              </a:rPr>
              <a:t/>
            </a:r>
            <a:br>
              <a:rPr lang="en-US" sz="3600" i="1" dirty="0">
                <a:solidFill>
                  <a:schemeClr val="accent1"/>
                </a:solidFill>
              </a:rPr>
            </a:br>
            <a:r>
              <a:rPr lang="en-US" sz="3600" i="1" dirty="0" smtClean="0">
                <a:solidFill>
                  <a:schemeClr val="accent1"/>
                </a:solidFill>
              </a:rPr>
              <a:t/>
            </a:r>
            <a:br>
              <a:rPr lang="en-US" sz="3600" i="1" dirty="0" smtClean="0">
                <a:solidFill>
                  <a:schemeClr val="accent1"/>
                </a:solidFill>
              </a:rPr>
            </a:br>
            <a:r>
              <a:rPr lang="en-US" sz="3600" i="1" dirty="0" smtClean="0">
                <a:solidFill>
                  <a:schemeClr val="accent1"/>
                </a:solidFill>
              </a:rPr>
              <a:t>Information for the </a:t>
            </a:r>
            <a:br>
              <a:rPr lang="en-US" sz="3600" i="1" dirty="0" smtClean="0">
                <a:solidFill>
                  <a:schemeClr val="accent1"/>
                </a:solidFill>
              </a:rPr>
            </a:br>
            <a:r>
              <a:rPr lang="en-US" sz="3600" i="1" dirty="0" smtClean="0">
                <a:solidFill>
                  <a:schemeClr val="accent1"/>
                </a:solidFill>
              </a:rPr>
              <a:t>2022-2023 School Year</a:t>
            </a:r>
            <a:br>
              <a:rPr lang="en-US" sz="3600" i="1" dirty="0" smtClean="0">
                <a:solidFill>
                  <a:schemeClr val="accent1"/>
                </a:solidFill>
              </a:rPr>
            </a:br>
            <a:r>
              <a:rPr lang="en-US" sz="3600" i="1" dirty="0" smtClean="0">
                <a:solidFill>
                  <a:schemeClr val="accent1"/>
                </a:solidFill>
              </a:rPr>
              <a:t/>
            </a:r>
            <a:br>
              <a:rPr lang="en-US" sz="3600" i="1" dirty="0" smtClean="0">
                <a:solidFill>
                  <a:schemeClr val="accent1"/>
                </a:solidFill>
              </a:rPr>
            </a:br>
            <a:endParaRPr lang="en-US" sz="3600" i="1" dirty="0">
              <a:solidFill>
                <a:schemeClr val="accent1"/>
              </a:solidFil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33792" y="398689"/>
            <a:ext cx="6734175" cy="1685925"/>
          </a:xfrm>
        </p:spPr>
      </p:pic>
    </p:spTree>
    <p:extLst>
      <p:ext uri="{BB962C8B-B14F-4D97-AF65-F5344CB8AC3E}">
        <p14:creationId xmlns:p14="http://schemas.microsoft.com/office/powerpoint/2010/main" val="2241130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solidFill>
                  <a:schemeClr val="accent1"/>
                </a:solidFill>
              </a:rPr>
              <a:t>What are other considerations?</a:t>
            </a:r>
            <a:endParaRPr lang="en-US" dirty="0">
              <a:solidFill>
                <a:schemeClr val="accent1"/>
              </a:solidFill>
            </a:endParaRPr>
          </a:p>
        </p:txBody>
      </p:sp>
      <p:sp>
        <p:nvSpPr>
          <p:cNvPr id="6" name="Content Placeholder 2"/>
          <p:cNvSpPr>
            <a:spLocks noGrp="1"/>
          </p:cNvSpPr>
          <p:nvPr>
            <p:ph idx="1"/>
          </p:nvPr>
        </p:nvSpPr>
        <p:spPr>
          <a:xfrm>
            <a:off x="736741" y="1281600"/>
            <a:ext cx="7375338" cy="4547700"/>
          </a:xfrm>
        </p:spPr>
        <p:txBody>
          <a:bodyPr>
            <a:normAutofit fontScale="77500" lnSpcReduction="20000"/>
          </a:bodyPr>
          <a:lstStyle/>
          <a:p>
            <a:pPr marL="0" indent="0">
              <a:spcBef>
                <a:spcPts val="1200"/>
              </a:spcBef>
              <a:buNone/>
            </a:pPr>
            <a:r>
              <a:rPr lang="en-US" dirty="0" smtClean="0"/>
              <a:t>Grades</a:t>
            </a:r>
          </a:p>
          <a:p>
            <a:pPr>
              <a:spcBef>
                <a:spcPts val="1200"/>
              </a:spcBef>
            </a:pPr>
            <a:r>
              <a:rPr lang="en-US" dirty="0" smtClean="0"/>
              <a:t>College Credit Plus grades earned in the college course is the same grade that will be on the high school transcript</a:t>
            </a:r>
          </a:p>
          <a:p>
            <a:pPr>
              <a:spcBef>
                <a:spcPts val="1200"/>
              </a:spcBef>
            </a:pPr>
            <a:r>
              <a:rPr lang="en-US" dirty="0" smtClean="0"/>
              <a:t>Grades will be factored into the high school and college GPA</a:t>
            </a:r>
          </a:p>
          <a:p>
            <a:pPr>
              <a:spcBef>
                <a:spcPts val="1200"/>
              </a:spcBef>
            </a:pPr>
            <a:r>
              <a:rPr lang="en-US" dirty="0" smtClean="0"/>
              <a:t>At New Lexington, all CCP classes are weighted and on a 5.0 scale: example, and A is worth 5 not 4 points</a:t>
            </a:r>
          </a:p>
          <a:p>
            <a:pPr>
              <a:spcBef>
                <a:spcPts val="1200"/>
              </a:spcBef>
            </a:pPr>
            <a:r>
              <a:rPr lang="en-US" dirty="0" smtClean="0"/>
              <a:t>If a student earns an F, we must put it on their high school transcript and they will be charged for the class.</a:t>
            </a:r>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3964839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lstStyle/>
          <a:p>
            <a:pPr algn="l"/>
            <a:r>
              <a:rPr lang="en-US" dirty="0" smtClean="0">
                <a:solidFill>
                  <a:schemeClr val="accent1"/>
                </a:solidFill>
              </a:rPr>
              <a:t>What courses can a student take?</a:t>
            </a:r>
            <a:endParaRPr lang="en-US" dirty="0">
              <a:solidFill>
                <a:schemeClr val="accent1"/>
              </a:solidFill>
            </a:endParaRPr>
          </a:p>
        </p:txBody>
      </p:sp>
      <p:sp>
        <p:nvSpPr>
          <p:cNvPr id="6" name="Content Placeholder 2"/>
          <p:cNvSpPr>
            <a:spLocks noGrp="1"/>
          </p:cNvSpPr>
          <p:nvPr>
            <p:ph idx="1"/>
          </p:nvPr>
        </p:nvSpPr>
        <p:spPr>
          <a:xfrm>
            <a:off x="866137" y="1876824"/>
            <a:ext cx="7375338" cy="4123926"/>
          </a:xfrm>
        </p:spPr>
        <p:txBody>
          <a:bodyPr/>
          <a:lstStyle/>
          <a:p>
            <a:pPr>
              <a:spcBef>
                <a:spcPts val="1200"/>
              </a:spcBef>
            </a:pPr>
            <a:r>
              <a:rPr lang="en-US" sz="4000" dirty="0" smtClean="0"/>
              <a:t>College advisors will help students know which courses they can take</a:t>
            </a:r>
          </a:p>
          <a:p>
            <a:pPr lvl="1">
              <a:spcBef>
                <a:spcPts val="1200"/>
              </a:spcBef>
            </a:pPr>
            <a:r>
              <a:rPr lang="en-US" sz="3600" dirty="0" smtClean="0"/>
              <a:t>Based on assessment scores</a:t>
            </a:r>
          </a:p>
          <a:p>
            <a:pPr lvl="1">
              <a:spcBef>
                <a:spcPts val="1200"/>
              </a:spcBef>
            </a:pPr>
            <a:r>
              <a:rPr lang="en-US" sz="3600" dirty="0" smtClean="0"/>
              <a:t>Based on course prerequisites</a:t>
            </a:r>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1343191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How many classes can students take?</a:t>
            </a:r>
            <a:endParaRPr lang="en-US" dirty="0">
              <a:solidFill>
                <a:schemeClr val="accent1"/>
              </a:solidFill>
            </a:endParaRPr>
          </a:p>
        </p:txBody>
      </p:sp>
      <p:sp>
        <p:nvSpPr>
          <p:cNvPr id="6" name="Content Placeholder 2"/>
          <p:cNvSpPr>
            <a:spLocks noGrp="1"/>
          </p:cNvSpPr>
          <p:nvPr>
            <p:ph idx="1"/>
          </p:nvPr>
        </p:nvSpPr>
        <p:spPr>
          <a:xfrm>
            <a:off x="866136" y="1876824"/>
            <a:ext cx="7820663" cy="4310220"/>
          </a:xfrm>
        </p:spPr>
        <p:txBody>
          <a:bodyPr/>
          <a:lstStyle/>
          <a:p>
            <a:pPr>
              <a:spcBef>
                <a:spcPts val="1200"/>
              </a:spcBef>
            </a:pPr>
            <a:r>
              <a:rPr lang="en-US" dirty="0" smtClean="0"/>
              <a:t>Students may be enrolled in up to 30 credit hours including high school only courses:</a:t>
            </a:r>
          </a:p>
          <a:p>
            <a:pPr>
              <a:spcBef>
                <a:spcPts val="1200"/>
              </a:spcBef>
            </a:pPr>
            <a:endParaRPr lang="en-US" dirty="0" smtClean="0"/>
          </a:p>
          <a:p>
            <a:pPr>
              <a:spcBef>
                <a:spcPts val="1200"/>
              </a:spcBef>
            </a:pPr>
            <a:r>
              <a:rPr lang="en-US" dirty="0" smtClean="0"/>
              <a:t>The </a:t>
            </a:r>
            <a:r>
              <a:rPr lang="en-US" dirty="0"/>
              <a:t>maximum number of credits allowable during the program is </a:t>
            </a:r>
            <a:r>
              <a:rPr lang="en-US" dirty="0" smtClean="0"/>
              <a:t>120</a:t>
            </a:r>
          </a:p>
          <a:p>
            <a:pPr>
              <a:spcBef>
                <a:spcPts val="1200"/>
              </a:spcBef>
            </a:pPr>
            <a:endParaRPr lang="en-US" dirty="0" smtClean="0"/>
          </a:p>
          <a:p>
            <a:pPr>
              <a:spcBef>
                <a:spcPts val="1200"/>
              </a:spcBef>
            </a:pPr>
            <a:r>
              <a:rPr lang="en-US" dirty="0" smtClean="0"/>
              <a:t>This is combined with high school courses</a:t>
            </a:r>
            <a:endParaRPr lang="en-US" dirty="0"/>
          </a:p>
          <a:p>
            <a:pPr>
              <a:spcBef>
                <a:spcPts val="1200"/>
              </a:spcBef>
            </a:pPr>
            <a:endParaRPr lang="en-US" dirty="0" smtClean="0"/>
          </a:p>
          <a:p>
            <a:pPr>
              <a:spcBef>
                <a:spcPts val="1200"/>
              </a:spcBef>
            </a:pPr>
            <a:endParaRPr lang="en-US" dirty="0"/>
          </a:p>
        </p:txBody>
      </p:sp>
      <p:sp>
        <p:nvSpPr>
          <p:cNvPr id="7" name="Content Placeholder 2"/>
          <p:cNvSpPr txBox="1">
            <a:spLocks/>
          </p:cNvSpPr>
          <p:nvPr/>
        </p:nvSpPr>
        <p:spPr>
          <a:xfrm>
            <a:off x="451261" y="3257550"/>
            <a:ext cx="8229600" cy="3304514"/>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pPr>
            <a:endParaRPr lang="en-US" dirty="0"/>
          </a:p>
        </p:txBody>
      </p:sp>
    </p:spTree>
    <p:extLst>
      <p:ext uri="{BB962C8B-B14F-4D97-AF65-F5344CB8AC3E}">
        <p14:creationId xmlns:p14="http://schemas.microsoft.com/office/powerpoint/2010/main" val="421564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What are differences between high school and college?</a:t>
            </a:r>
            <a:endParaRPr lang="en-US" dirty="0">
              <a:solidFill>
                <a:schemeClr val="accent1"/>
              </a:solidFill>
            </a:endParaRPr>
          </a:p>
        </p:txBody>
      </p:sp>
      <p:sp>
        <p:nvSpPr>
          <p:cNvPr id="6" name="Content Placeholder 2"/>
          <p:cNvSpPr>
            <a:spLocks noGrp="1"/>
          </p:cNvSpPr>
          <p:nvPr>
            <p:ph idx="1"/>
          </p:nvPr>
        </p:nvSpPr>
        <p:spPr>
          <a:xfrm>
            <a:off x="866137" y="1971892"/>
            <a:ext cx="7375338" cy="3990757"/>
          </a:xfrm>
        </p:spPr>
        <p:txBody>
          <a:bodyPr>
            <a:normAutofit fontScale="92500" lnSpcReduction="20000"/>
          </a:bodyPr>
          <a:lstStyle/>
          <a:p>
            <a:pPr>
              <a:spcBef>
                <a:spcPts val="1200"/>
              </a:spcBef>
            </a:pPr>
            <a:r>
              <a:rPr lang="en-US" sz="3600" dirty="0" smtClean="0"/>
              <a:t>Knowledge Acquisition:</a:t>
            </a:r>
          </a:p>
          <a:p>
            <a:pPr lvl="1">
              <a:spcBef>
                <a:spcPts val="1200"/>
              </a:spcBef>
            </a:pPr>
            <a:r>
              <a:rPr lang="en-US" sz="3200" dirty="0" smtClean="0"/>
              <a:t>High School: Information provided mostly in-class. Out-of</a:t>
            </a:r>
            <a:r>
              <a:rPr lang="en-US" sz="3200" dirty="0"/>
              <a:t>-</a:t>
            </a:r>
            <a:r>
              <a:rPr lang="en-US" sz="3200" dirty="0" smtClean="0"/>
              <a:t>class research is minimal.</a:t>
            </a:r>
          </a:p>
          <a:p>
            <a:pPr lvl="1">
              <a:spcBef>
                <a:spcPts val="1200"/>
              </a:spcBef>
            </a:pPr>
            <a:r>
              <a:rPr lang="en-US" sz="3200" dirty="0" smtClean="0"/>
              <a:t>College: Coursework will generally require more independent thinking, longer writing assignments, and out-of-class research</a:t>
            </a:r>
          </a:p>
          <a:p>
            <a:pPr lvl="2">
              <a:spcBef>
                <a:spcPts val="1200"/>
              </a:spcBef>
            </a:pPr>
            <a:r>
              <a:rPr lang="en-US" dirty="0" smtClean="0"/>
              <a:t>Think of it as being in college but located in the high school, the expectations are that of a college student. </a:t>
            </a:r>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31280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What are differences between high school and college?</a:t>
            </a:r>
            <a:endParaRPr lang="en-US" dirty="0">
              <a:solidFill>
                <a:schemeClr val="accent1"/>
              </a:solidFill>
            </a:endParaRPr>
          </a:p>
        </p:txBody>
      </p:sp>
      <p:sp>
        <p:nvSpPr>
          <p:cNvPr id="6" name="Content Placeholder 2"/>
          <p:cNvSpPr>
            <a:spLocks noGrp="1"/>
          </p:cNvSpPr>
          <p:nvPr>
            <p:ph idx="1"/>
          </p:nvPr>
        </p:nvSpPr>
        <p:spPr>
          <a:xfrm>
            <a:off x="866137" y="1920135"/>
            <a:ext cx="7375338" cy="3728190"/>
          </a:xfrm>
        </p:spPr>
        <p:txBody>
          <a:bodyPr>
            <a:normAutofit/>
          </a:bodyPr>
          <a:lstStyle/>
          <a:p>
            <a:pPr>
              <a:spcBef>
                <a:spcPts val="1200"/>
              </a:spcBef>
            </a:pPr>
            <a:r>
              <a:rPr lang="en-US" sz="3900" dirty="0" smtClean="0"/>
              <a:t>Grades:</a:t>
            </a:r>
          </a:p>
          <a:p>
            <a:pPr lvl="1">
              <a:spcBef>
                <a:spcPts val="1200"/>
              </a:spcBef>
            </a:pPr>
            <a:r>
              <a:rPr lang="en-US" sz="3500" dirty="0" smtClean="0"/>
              <a:t>High School: Numerous quizzes, tests, and homework assignments</a:t>
            </a:r>
          </a:p>
          <a:p>
            <a:pPr lvl="1">
              <a:spcBef>
                <a:spcPts val="1200"/>
              </a:spcBef>
            </a:pPr>
            <a:r>
              <a:rPr lang="en-US" sz="3500" dirty="0" smtClean="0"/>
              <a:t>College: Fewer tests and fewer, if any, homework assignments will be used to determine final grades</a:t>
            </a:r>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1681079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What are differences between high school and college?</a:t>
            </a:r>
            <a:endParaRPr lang="en-US" dirty="0">
              <a:solidFill>
                <a:schemeClr val="accent1"/>
              </a:solidFill>
            </a:endParaRPr>
          </a:p>
        </p:txBody>
      </p:sp>
      <p:sp>
        <p:nvSpPr>
          <p:cNvPr id="6" name="Content Placeholder 2"/>
          <p:cNvSpPr>
            <a:spLocks noGrp="1"/>
          </p:cNvSpPr>
          <p:nvPr>
            <p:ph idx="1"/>
          </p:nvPr>
        </p:nvSpPr>
        <p:spPr>
          <a:xfrm>
            <a:off x="866136" y="2006401"/>
            <a:ext cx="7820663" cy="3575250"/>
          </a:xfrm>
        </p:spPr>
        <p:txBody>
          <a:bodyPr>
            <a:normAutofit fontScale="85000" lnSpcReduction="10000"/>
          </a:bodyPr>
          <a:lstStyle/>
          <a:p>
            <a:pPr>
              <a:spcBef>
                <a:spcPts val="1200"/>
              </a:spcBef>
            </a:pPr>
            <a:r>
              <a:rPr lang="en-US" sz="3600" dirty="0" smtClean="0"/>
              <a:t>Parent Role:</a:t>
            </a:r>
          </a:p>
          <a:p>
            <a:pPr lvl="1">
              <a:spcBef>
                <a:spcPts val="1200"/>
              </a:spcBef>
            </a:pPr>
            <a:r>
              <a:rPr lang="en-US" sz="3200" dirty="0" smtClean="0"/>
              <a:t>High School: Parents are strong advocates working closely with teachers and counselors</a:t>
            </a:r>
          </a:p>
          <a:p>
            <a:pPr lvl="1">
              <a:spcBef>
                <a:spcPts val="1200"/>
              </a:spcBef>
            </a:pPr>
            <a:r>
              <a:rPr lang="en-US" sz="3200" dirty="0" smtClean="0"/>
              <a:t>College: Parent serves as a mentor and support for the student; the college views the student as independent decision-maker</a:t>
            </a:r>
          </a:p>
          <a:p>
            <a:pPr lvl="2">
              <a:spcBef>
                <a:spcPts val="1200"/>
              </a:spcBef>
            </a:pPr>
            <a:r>
              <a:rPr lang="en-US" dirty="0" smtClean="0"/>
              <a:t>Students are expected to advocate for themselves, talk to professors about issues, be in charge of their education</a:t>
            </a:r>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3490637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What are the benefits of participating?</a:t>
            </a:r>
            <a:endParaRPr lang="en-US" dirty="0">
              <a:solidFill>
                <a:schemeClr val="accent1"/>
              </a:solidFill>
            </a:endParaRPr>
          </a:p>
        </p:txBody>
      </p:sp>
      <p:sp>
        <p:nvSpPr>
          <p:cNvPr id="6" name="Content Placeholder 2"/>
          <p:cNvSpPr>
            <a:spLocks noGrp="1"/>
          </p:cNvSpPr>
          <p:nvPr>
            <p:ph idx="1"/>
          </p:nvPr>
        </p:nvSpPr>
        <p:spPr>
          <a:xfrm>
            <a:off x="866137" y="1876824"/>
            <a:ext cx="7375338" cy="3304776"/>
          </a:xfrm>
        </p:spPr>
        <p:txBody>
          <a:bodyPr>
            <a:normAutofit lnSpcReduction="10000"/>
          </a:bodyPr>
          <a:lstStyle/>
          <a:p>
            <a:pPr>
              <a:spcBef>
                <a:spcPts val="1200"/>
              </a:spcBef>
            </a:pPr>
            <a:r>
              <a:rPr lang="en-US" dirty="0" smtClean="0"/>
              <a:t>Students can earn high school and college credits at the same time</a:t>
            </a:r>
          </a:p>
          <a:p>
            <a:pPr>
              <a:spcBef>
                <a:spcPts val="1200"/>
              </a:spcBef>
            </a:pPr>
            <a:r>
              <a:rPr lang="en-US" dirty="0" smtClean="0"/>
              <a:t>Students can get a “head start” on college degrees or certificates</a:t>
            </a:r>
          </a:p>
          <a:p>
            <a:pPr>
              <a:spcBef>
                <a:spcPts val="1200"/>
              </a:spcBef>
            </a:pPr>
            <a:r>
              <a:rPr lang="en-US" dirty="0" smtClean="0"/>
              <a:t>Public colleges in Ohio have to take CCP credits, (private schools do not)</a:t>
            </a:r>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1360487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What are the benefits of participating?</a:t>
            </a:r>
            <a:endParaRPr lang="en-US" dirty="0">
              <a:solidFill>
                <a:schemeClr val="accent1"/>
              </a:solidFill>
            </a:endParaRPr>
          </a:p>
        </p:txBody>
      </p:sp>
      <p:sp>
        <p:nvSpPr>
          <p:cNvPr id="6" name="Content Placeholder 2"/>
          <p:cNvSpPr>
            <a:spLocks noGrp="1"/>
          </p:cNvSpPr>
          <p:nvPr>
            <p:ph idx="1"/>
          </p:nvPr>
        </p:nvSpPr>
        <p:spPr>
          <a:xfrm>
            <a:off x="866137" y="1876824"/>
            <a:ext cx="7375338" cy="3070520"/>
          </a:xfrm>
        </p:spPr>
        <p:txBody>
          <a:bodyPr>
            <a:normAutofit lnSpcReduction="10000"/>
          </a:bodyPr>
          <a:lstStyle/>
          <a:p>
            <a:pPr>
              <a:spcBef>
                <a:spcPts val="1200"/>
              </a:spcBef>
            </a:pPr>
            <a:r>
              <a:rPr lang="en-US" dirty="0" smtClean="0"/>
              <a:t>Students can experience college early to understand the expectations of college life</a:t>
            </a:r>
          </a:p>
          <a:p>
            <a:pPr>
              <a:spcBef>
                <a:spcPts val="1200"/>
              </a:spcBef>
            </a:pPr>
            <a:r>
              <a:rPr lang="en-US" dirty="0" smtClean="0"/>
              <a:t>Students can save tuition and textbook costs</a:t>
            </a:r>
          </a:p>
          <a:p>
            <a:pPr>
              <a:spcBef>
                <a:spcPts val="1200"/>
              </a:spcBef>
            </a:pPr>
            <a:r>
              <a:rPr lang="en-US" dirty="0" smtClean="0"/>
              <a:t>Weighted grades: 5 point scale</a:t>
            </a:r>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810856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What are the expenses for College Credit Plus?</a:t>
            </a:r>
            <a:endParaRPr lang="en-US" dirty="0">
              <a:solidFill>
                <a:schemeClr val="accent1"/>
              </a:solidFill>
            </a:endParaRPr>
          </a:p>
        </p:txBody>
      </p:sp>
      <p:sp>
        <p:nvSpPr>
          <p:cNvPr id="6" name="Content Placeholder 2"/>
          <p:cNvSpPr>
            <a:spLocks noGrp="1"/>
          </p:cNvSpPr>
          <p:nvPr>
            <p:ph idx="1"/>
          </p:nvPr>
        </p:nvSpPr>
        <p:spPr>
          <a:xfrm>
            <a:off x="866137" y="1876824"/>
            <a:ext cx="7375338" cy="3070520"/>
          </a:xfrm>
        </p:spPr>
        <p:txBody>
          <a:bodyPr/>
          <a:lstStyle/>
          <a:p>
            <a:pPr>
              <a:spcBef>
                <a:spcPts val="1200"/>
              </a:spcBef>
            </a:pPr>
            <a:r>
              <a:rPr lang="en-US" dirty="0" smtClean="0"/>
              <a:t>Some optional expenses are the responsibility of the student/family </a:t>
            </a:r>
          </a:p>
          <a:p>
            <a:pPr lvl="1">
              <a:spcBef>
                <a:spcPts val="1200"/>
              </a:spcBef>
            </a:pPr>
            <a:r>
              <a:rPr lang="en-US" dirty="0" smtClean="0"/>
              <a:t>Example: Parking and transportation</a:t>
            </a:r>
          </a:p>
          <a:p>
            <a:pPr lvl="1">
              <a:spcBef>
                <a:spcPts val="1200"/>
              </a:spcBef>
            </a:pPr>
            <a:r>
              <a:rPr lang="en-US" dirty="0" smtClean="0"/>
              <a:t>If a student fails a class they will be charged</a:t>
            </a:r>
          </a:p>
          <a:p>
            <a:pPr lvl="1">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4019892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and Fees</a:t>
            </a:r>
            <a:endParaRPr lang="en-US" dirty="0"/>
          </a:p>
        </p:txBody>
      </p:sp>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r="2926"/>
          <a:stretch/>
        </p:blipFill>
        <p:spPr>
          <a:xfrm>
            <a:off x="0" y="-171450"/>
            <a:ext cx="9144000" cy="6046788"/>
          </a:xfrm>
        </p:spPr>
      </p:pic>
      <p:sp>
        <p:nvSpPr>
          <p:cNvPr id="5" name="Content Placeholder 2"/>
          <p:cNvSpPr txBox="1">
            <a:spLocks/>
          </p:cNvSpPr>
          <p:nvPr/>
        </p:nvSpPr>
        <p:spPr>
          <a:xfrm>
            <a:off x="-57150" y="1583798"/>
            <a:ext cx="9144000" cy="1135998"/>
          </a:xfrm>
          <a:prstGeom prst="rect">
            <a:avLst/>
          </a:prstGeom>
          <a:noFill/>
        </p:spPr>
        <p:txBody>
          <a:bodyPr vert="horz" lIns="0" tIns="0" rIns="0" bIns="0" rtlCol="0" anchor="ctr"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Font typeface="Arial"/>
              <a:buNone/>
            </a:pPr>
            <a:r>
              <a:rPr lang="en-US" sz="3000" b="1" dirty="0" smtClean="0"/>
              <a:t>Students attending a public college </a:t>
            </a:r>
          </a:p>
          <a:p>
            <a:pPr marL="0" indent="0" algn="ctr">
              <a:spcBef>
                <a:spcPts val="0"/>
              </a:spcBef>
              <a:buFont typeface="Arial"/>
              <a:buNone/>
            </a:pPr>
            <a:r>
              <a:rPr lang="en-US" sz="3000" b="1" dirty="0" smtClean="0"/>
              <a:t>do not pay for either books or fees.</a:t>
            </a:r>
            <a:endParaRPr lang="en-US" sz="3000" b="1" dirty="0" smtClean="0">
              <a:solidFill>
                <a:srgbClr val="FF0000"/>
              </a:solidFill>
            </a:endParaRPr>
          </a:p>
        </p:txBody>
      </p:sp>
      <p:sp>
        <p:nvSpPr>
          <p:cNvPr id="3" name="Rectangle 2"/>
          <p:cNvSpPr/>
          <p:nvPr/>
        </p:nvSpPr>
        <p:spPr>
          <a:xfrm>
            <a:off x="189186" y="2841340"/>
            <a:ext cx="7646276" cy="984885"/>
          </a:xfrm>
          <a:prstGeom prst="rect">
            <a:avLst/>
          </a:prstGeom>
        </p:spPr>
        <p:txBody>
          <a:bodyPr wrap="square">
            <a:spAutoFit/>
          </a:bodyPr>
          <a:lstStyle/>
          <a:p>
            <a:pPr algn="ctr"/>
            <a:r>
              <a:rPr lang="en-US" sz="2900" b="1" dirty="0" smtClean="0">
                <a:latin typeface="Arial" panose="020B0604020202020204" pitchFamily="34" charset="0"/>
                <a:cs typeface="Arial" panose="020B0604020202020204" pitchFamily="34" charset="0"/>
              </a:rPr>
              <a:t>Students attending a private college may have a cost that includes books and fees. </a:t>
            </a:r>
            <a:endParaRPr lang="en-US" sz="2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274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solidFill>
                  <a:schemeClr val="accent1"/>
                </a:solidFill>
              </a:rPr>
              <a:t>What is College Credit Plus?</a:t>
            </a:r>
            <a:endParaRPr lang="en-US" dirty="0">
              <a:solidFill>
                <a:schemeClr val="accent1"/>
              </a:solidFill>
            </a:endParaRPr>
          </a:p>
        </p:txBody>
      </p:sp>
      <p:sp>
        <p:nvSpPr>
          <p:cNvPr id="6" name="Content Placeholder 2"/>
          <p:cNvSpPr>
            <a:spLocks noGrp="1"/>
          </p:cNvSpPr>
          <p:nvPr>
            <p:ph idx="1"/>
          </p:nvPr>
        </p:nvSpPr>
        <p:spPr>
          <a:xfrm>
            <a:off x="866137" y="1425561"/>
            <a:ext cx="7820663" cy="4279913"/>
          </a:xfrm>
        </p:spPr>
        <p:txBody>
          <a:bodyPr>
            <a:normAutofit fontScale="85000" lnSpcReduction="20000"/>
          </a:bodyPr>
          <a:lstStyle/>
          <a:p>
            <a:pPr>
              <a:spcBef>
                <a:spcPts val="1200"/>
              </a:spcBef>
            </a:pPr>
            <a:r>
              <a:rPr lang="en-US" sz="3800" dirty="0" smtClean="0"/>
              <a:t>College Credit Plus is Ohio’s dual credit program </a:t>
            </a:r>
          </a:p>
          <a:p>
            <a:pPr lvl="1">
              <a:spcBef>
                <a:spcPts val="1200"/>
              </a:spcBef>
            </a:pPr>
            <a:r>
              <a:rPr lang="en-US" sz="3800" dirty="0" smtClean="0"/>
              <a:t>Students earn high school and college credit at the same time</a:t>
            </a:r>
          </a:p>
          <a:p>
            <a:pPr lvl="1">
              <a:spcBef>
                <a:spcPts val="1200"/>
              </a:spcBef>
            </a:pPr>
            <a:r>
              <a:rPr lang="en-US" sz="3800" dirty="0" smtClean="0"/>
              <a:t>Students enroll in college courses and adhere to the requirements of the college</a:t>
            </a:r>
          </a:p>
          <a:p>
            <a:pPr lvl="1">
              <a:spcBef>
                <a:spcPts val="1200"/>
              </a:spcBef>
            </a:pPr>
            <a:r>
              <a:rPr lang="en-US" sz="3800" dirty="0" smtClean="0"/>
              <a:t>Use to be called Post-Secondary or duel enrollment.</a:t>
            </a:r>
            <a:endParaRPr lang="en-US" sz="3800" dirty="0"/>
          </a:p>
          <a:p>
            <a:pPr lvl="1">
              <a:spcBef>
                <a:spcPts val="1200"/>
              </a:spcBef>
            </a:pPr>
            <a:endParaRPr lang="en-US" sz="3800" dirty="0" smtClean="0"/>
          </a:p>
          <a:p>
            <a:pPr>
              <a:spcBef>
                <a:spcPts val="1200"/>
              </a:spcBef>
            </a:pPr>
            <a:endParaRPr lang="en-US" dirty="0"/>
          </a:p>
        </p:txBody>
      </p:sp>
    </p:spTree>
    <p:extLst>
      <p:ext uri="{BB962C8B-B14F-4D97-AF65-F5344CB8AC3E}">
        <p14:creationId xmlns:p14="http://schemas.microsoft.com/office/powerpoint/2010/main" val="655581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What are the consequences of underperforming?</a:t>
            </a:r>
            <a:endParaRPr lang="en-US" dirty="0">
              <a:solidFill>
                <a:schemeClr val="accent1"/>
              </a:solidFill>
            </a:endParaRPr>
          </a:p>
        </p:txBody>
      </p:sp>
      <p:sp>
        <p:nvSpPr>
          <p:cNvPr id="6" name="Content Placeholder 2"/>
          <p:cNvSpPr>
            <a:spLocks noGrp="1"/>
          </p:cNvSpPr>
          <p:nvPr>
            <p:ph idx="1"/>
          </p:nvPr>
        </p:nvSpPr>
        <p:spPr>
          <a:xfrm>
            <a:off x="866137" y="1876824"/>
            <a:ext cx="7375338" cy="3952476"/>
          </a:xfrm>
        </p:spPr>
        <p:txBody>
          <a:bodyPr>
            <a:normAutofit fontScale="85000" lnSpcReduction="20000"/>
          </a:bodyPr>
          <a:lstStyle/>
          <a:p>
            <a:pPr>
              <a:spcBef>
                <a:spcPts val="1200"/>
              </a:spcBef>
            </a:pPr>
            <a:r>
              <a:rPr lang="en-US" sz="3800" dirty="0" smtClean="0"/>
              <a:t>If students fails or withdraws too late from a college course, the district </a:t>
            </a:r>
            <a:r>
              <a:rPr lang="en-US" sz="3800" b="1" dirty="0" smtClean="0"/>
              <a:t>will</a:t>
            </a:r>
            <a:r>
              <a:rPr lang="en-US" sz="3800" dirty="0" smtClean="0"/>
              <a:t> seek reimbursement for the tuition costs from the student/family</a:t>
            </a:r>
          </a:p>
          <a:p>
            <a:pPr>
              <a:spcBef>
                <a:spcPts val="1200"/>
              </a:spcBef>
            </a:pPr>
            <a:r>
              <a:rPr lang="en-US" sz="3800" dirty="0" smtClean="0"/>
              <a:t>The grades that students earn are on the college and high school transcript forever, and if grades are poor, it may effect your scholarship or financial aid packet. </a:t>
            </a:r>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3019643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smtClean="0">
                <a:solidFill>
                  <a:schemeClr val="accent1"/>
                </a:solidFill>
              </a:rPr>
              <a:t>What are the support services for students?</a:t>
            </a:r>
            <a:endParaRPr lang="en-US" dirty="0">
              <a:solidFill>
                <a:schemeClr val="accent1"/>
              </a:solidFill>
            </a:endParaRPr>
          </a:p>
        </p:txBody>
      </p:sp>
      <p:sp>
        <p:nvSpPr>
          <p:cNvPr id="6" name="Content Placeholder 2"/>
          <p:cNvSpPr>
            <a:spLocks noGrp="1"/>
          </p:cNvSpPr>
          <p:nvPr>
            <p:ph idx="1"/>
          </p:nvPr>
        </p:nvSpPr>
        <p:spPr>
          <a:xfrm>
            <a:off x="866137" y="1876823"/>
            <a:ext cx="7375338" cy="3790551"/>
          </a:xfrm>
        </p:spPr>
        <p:txBody>
          <a:bodyPr>
            <a:normAutofit fontScale="85000" lnSpcReduction="10000"/>
          </a:bodyPr>
          <a:lstStyle/>
          <a:p>
            <a:pPr>
              <a:spcBef>
                <a:spcPts val="1200"/>
              </a:spcBef>
            </a:pPr>
            <a:r>
              <a:rPr lang="en-US" dirty="0" smtClean="0"/>
              <a:t>High school counselors continue to provide assistance to all College Credit Plus students</a:t>
            </a:r>
          </a:p>
          <a:p>
            <a:pPr>
              <a:spcBef>
                <a:spcPts val="1200"/>
              </a:spcBef>
            </a:pPr>
            <a:r>
              <a:rPr lang="en-US" dirty="0" smtClean="0"/>
              <a:t>College advisors provide course selection assistance</a:t>
            </a:r>
          </a:p>
          <a:p>
            <a:pPr>
              <a:spcBef>
                <a:spcPts val="1200"/>
              </a:spcBef>
            </a:pPr>
            <a:r>
              <a:rPr lang="en-US" dirty="0" smtClean="0"/>
              <a:t>Colleges must provide the same supports to College Credit Plus students as they do other students, but they do not always know which students are CCP vs. regular students. (student must advocate for themselves)</a:t>
            </a:r>
          </a:p>
          <a:p>
            <a:pPr lvl="1">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733476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dirty="0" smtClean="0">
                <a:solidFill>
                  <a:schemeClr val="accent1"/>
                </a:solidFill>
              </a:rPr>
              <a:t>What about athletic eligibility?</a:t>
            </a:r>
            <a:endParaRPr lang="en-US" dirty="0">
              <a:solidFill>
                <a:schemeClr val="accent1"/>
              </a:solidFill>
            </a:endParaRPr>
          </a:p>
        </p:txBody>
      </p:sp>
      <p:sp>
        <p:nvSpPr>
          <p:cNvPr id="6" name="Content Placeholder 2"/>
          <p:cNvSpPr>
            <a:spLocks noGrp="1"/>
          </p:cNvSpPr>
          <p:nvPr>
            <p:ph idx="1"/>
          </p:nvPr>
        </p:nvSpPr>
        <p:spPr>
          <a:xfrm>
            <a:off x="866137" y="1449312"/>
            <a:ext cx="7375338" cy="4208538"/>
          </a:xfrm>
        </p:spPr>
        <p:txBody>
          <a:bodyPr>
            <a:normAutofit fontScale="92500" lnSpcReduction="20000"/>
          </a:bodyPr>
          <a:lstStyle/>
          <a:p>
            <a:pPr marL="107950" indent="0">
              <a:buNone/>
            </a:pPr>
            <a:r>
              <a:rPr lang="en-US" dirty="0"/>
              <a:t>Student athletes should:</a:t>
            </a:r>
          </a:p>
          <a:p>
            <a:pPr marL="622300" indent="-514350">
              <a:buAutoNum type="arabicPeriod"/>
            </a:pPr>
            <a:r>
              <a:rPr lang="en-US" dirty="0"/>
              <a:t>Confirm their school is </a:t>
            </a:r>
            <a:r>
              <a:rPr lang="en-US" dirty="0" smtClean="0"/>
              <a:t>an</a:t>
            </a:r>
            <a:r>
              <a:rPr lang="en-US" dirty="0"/>
              <a:t> Ohio High School Athletic Association (OHSAA)</a:t>
            </a:r>
            <a:r>
              <a:rPr lang="en-US" dirty="0" smtClean="0"/>
              <a:t> member</a:t>
            </a:r>
            <a:endParaRPr lang="en-US" dirty="0"/>
          </a:p>
          <a:p>
            <a:pPr marL="622300" indent="-514350">
              <a:buAutoNum type="arabicPeriod"/>
            </a:pPr>
            <a:r>
              <a:rPr lang="en-US" dirty="0"/>
              <a:t>Learn the OHSAA </a:t>
            </a:r>
            <a:r>
              <a:rPr lang="en-US" dirty="0" smtClean="0"/>
              <a:t>requirements</a:t>
            </a:r>
          </a:p>
          <a:p>
            <a:pPr marL="966787" lvl="1" indent="-514350">
              <a:buAutoNum type="arabicPeriod"/>
            </a:pPr>
            <a:r>
              <a:rPr lang="en-US" dirty="0" smtClean="0"/>
              <a:t>Students must be passing 5 credit hours to be athletically eligible (based on previous 9 weeks)</a:t>
            </a:r>
          </a:p>
          <a:p>
            <a:pPr marL="966787" lvl="1" indent="-514350">
              <a:buAutoNum type="arabicPeriod"/>
            </a:pPr>
            <a:r>
              <a:rPr lang="en-US" dirty="0" smtClean="0"/>
              <a:t>Remember, if the college class is not a 3 hour class or above, it does not equal 1 high school credit. </a:t>
            </a:r>
            <a:endParaRPr lang="en-US" dirty="0"/>
          </a:p>
          <a:p>
            <a:pPr marL="107950" indent="0">
              <a:buNone/>
            </a:pPr>
            <a:endParaRPr lang="en-US" dirty="0" smtClean="0"/>
          </a:p>
          <a:p>
            <a:pPr marL="107950" indent="0">
              <a:buNone/>
            </a:pPr>
            <a:endParaRPr lang="en-US" dirty="0"/>
          </a:p>
          <a:p>
            <a:pPr lvl="1">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2208942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dirty="0" smtClean="0">
                <a:solidFill>
                  <a:schemeClr val="accent1"/>
                </a:solidFill>
              </a:rPr>
              <a:t>What about athletic eligibility?</a:t>
            </a:r>
            <a:endParaRPr lang="en-US" dirty="0">
              <a:solidFill>
                <a:schemeClr val="accent1"/>
              </a:solidFill>
            </a:endParaRPr>
          </a:p>
        </p:txBody>
      </p:sp>
      <p:sp>
        <p:nvSpPr>
          <p:cNvPr id="6" name="Content Placeholder 2"/>
          <p:cNvSpPr>
            <a:spLocks noGrp="1"/>
          </p:cNvSpPr>
          <p:nvPr>
            <p:ph idx="1"/>
          </p:nvPr>
        </p:nvSpPr>
        <p:spPr>
          <a:xfrm>
            <a:off x="866137" y="1449311"/>
            <a:ext cx="7375338" cy="3646563"/>
          </a:xfrm>
        </p:spPr>
        <p:txBody>
          <a:bodyPr/>
          <a:lstStyle/>
          <a:p>
            <a:pPr marL="107950" indent="0">
              <a:buNone/>
            </a:pPr>
            <a:r>
              <a:rPr lang="en-US" dirty="0"/>
              <a:t>Student athletes </a:t>
            </a:r>
            <a:r>
              <a:rPr lang="en-US" dirty="0" smtClean="0"/>
              <a:t>should:</a:t>
            </a:r>
          </a:p>
          <a:p>
            <a:pPr marL="107950" indent="0">
              <a:buNone/>
            </a:pPr>
            <a:r>
              <a:rPr lang="en-US" dirty="0" smtClean="0"/>
              <a:t>3. Know that summer term CCP courses </a:t>
            </a:r>
            <a:r>
              <a:rPr lang="en-US" u="sng" dirty="0" smtClean="0"/>
              <a:t>are not </a:t>
            </a:r>
            <a:r>
              <a:rPr lang="en-US" dirty="0" smtClean="0"/>
              <a:t>used to bring a student into compliance with the OHSAA requirements for interscholastic athletic participation</a:t>
            </a:r>
          </a:p>
          <a:p>
            <a:pPr marL="107950" indent="0">
              <a:buNone/>
            </a:pPr>
            <a:endParaRPr lang="en-US" dirty="0" smtClean="0"/>
          </a:p>
          <a:p>
            <a:pPr marL="107950" indent="0">
              <a:buNone/>
            </a:pPr>
            <a:endParaRPr lang="en-US" dirty="0"/>
          </a:p>
          <a:p>
            <a:pPr lvl="1">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337923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dirty="0" smtClean="0">
                <a:solidFill>
                  <a:schemeClr val="accent1"/>
                </a:solidFill>
              </a:rPr>
              <a:t>Will the course credits transfer?</a:t>
            </a:r>
            <a:endParaRPr lang="en-US" dirty="0">
              <a:solidFill>
                <a:schemeClr val="accent1"/>
              </a:solidFill>
            </a:endParaRPr>
          </a:p>
        </p:txBody>
      </p:sp>
      <p:sp>
        <p:nvSpPr>
          <p:cNvPr id="6" name="Content Placeholder 2"/>
          <p:cNvSpPr>
            <a:spLocks noGrp="1"/>
          </p:cNvSpPr>
          <p:nvPr>
            <p:ph idx="1"/>
          </p:nvPr>
        </p:nvSpPr>
        <p:spPr>
          <a:xfrm>
            <a:off x="866137" y="1454293"/>
            <a:ext cx="7375338" cy="4003532"/>
          </a:xfrm>
        </p:spPr>
        <p:txBody>
          <a:bodyPr>
            <a:normAutofit fontScale="92500" lnSpcReduction="10000"/>
          </a:bodyPr>
          <a:lstStyle/>
          <a:p>
            <a:pPr marL="565150" indent="-457200"/>
            <a:r>
              <a:rPr lang="en-US" sz="2800" dirty="0" smtClean="0"/>
              <a:t>Certain general education and technical courses will transfer especially from one public college to another public college</a:t>
            </a:r>
          </a:p>
          <a:p>
            <a:pPr marL="909637" lvl="1" indent="-457200"/>
            <a:r>
              <a:rPr lang="en-US" sz="2000" i="1" dirty="0"/>
              <a:t>Thanks to Ohio’s Transfer to Degree Guarantee, many entry-level courses earned at an Ohio public college are guaranteed to transfer to any other Ohio public college. </a:t>
            </a:r>
            <a:endParaRPr lang="en-US" sz="2000" i="1" dirty="0" smtClean="0"/>
          </a:p>
          <a:p>
            <a:pPr marL="452437" lvl="1" indent="0">
              <a:buNone/>
            </a:pPr>
            <a:endParaRPr lang="en-US" sz="2000" i="1" dirty="0" smtClean="0"/>
          </a:p>
          <a:p>
            <a:pPr marL="909637" lvl="1" indent="-457200"/>
            <a:r>
              <a:rPr lang="en-US" sz="2000" i="1" dirty="0" smtClean="0"/>
              <a:t>Private colleges decide if they except CCP credits or not</a:t>
            </a:r>
          </a:p>
          <a:p>
            <a:pPr marL="909637" lvl="1" indent="-457200"/>
            <a:endParaRPr lang="en-US" sz="2000" i="1" dirty="0" smtClean="0"/>
          </a:p>
          <a:p>
            <a:pPr marL="565150" indent="-457200"/>
            <a:r>
              <a:rPr lang="en-US" sz="2800" dirty="0" smtClean="0"/>
              <a:t>Students should check </a:t>
            </a:r>
            <a:r>
              <a:rPr lang="en-US" sz="2800" u="sng" dirty="0">
                <a:hlinkClick r:id="rId3"/>
              </a:rPr>
              <a:t>https://transfercredit.ohio.gov</a:t>
            </a:r>
            <a:r>
              <a:rPr lang="en-US" sz="2800" u="sng" dirty="0" smtClean="0">
                <a:hlinkClick r:id="rId3"/>
              </a:rPr>
              <a:t>/</a:t>
            </a:r>
            <a:r>
              <a:rPr lang="en-US" sz="2800" u="sng" dirty="0" smtClean="0"/>
              <a:t> </a:t>
            </a:r>
            <a:r>
              <a:rPr lang="en-US" sz="2800" dirty="0" smtClean="0"/>
              <a:t>for transfer info</a:t>
            </a:r>
            <a:endParaRPr lang="en-US" sz="2800" dirty="0"/>
          </a:p>
          <a:p>
            <a:pPr lvl="1">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3161972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a:solidFill>
                  <a:schemeClr val="accent1"/>
                </a:solidFill>
              </a:rPr>
              <a:t>What does being “college-ready” mean?</a:t>
            </a:r>
          </a:p>
        </p:txBody>
      </p:sp>
      <p:sp>
        <p:nvSpPr>
          <p:cNvPr id="6" name="Content Placeholder 2"/>
          <p:cNvSpPr>
            <a:spLocks noGrp="1"/>
          </p:cNvSpPr>
          <p:nvPr>
            <p:ph idx="1"/>
          </p:nvPr>
        </p:nvSpPr>
        <p:spPr>
          <a:xfrm>
            <a:off x="866136" y="1902880"/>
            <a:ext cx="7820663" cy="3070520"/>
          </a:xfrm>
        </p:spPr>
        <p:txBody>
          <a:bodyPr>
            <a:normAutofit lnSpcReduction="10000"/>
          </a:bodyPr>
          <a:lstStyle/>
          <a:p>
            <a:pPr>
              <a:spcBef>
                <a:spcPts val="1200"/>
              </a:spcBef>
            </a:pPr>
            <a:r>
              <a:rPr lang="en-US" dirty="0" smtClean="0"/>
              <a:t>Being “college-ready” is more than just being academically ready</a:t>
            </a:r>
          </a:p>
          <a:p>
            <a:pPr lvl="1">
              <a:spcBef>
                <a:spcPts val="1200"/>
              </a:spcBef>
            </a:pPr>
            <a:r>
              <a:rPr lang="en-US" dirty="0" smtClean="0"/>
              <a:t>Consider emotional and social transition and college expectations</a:t>
            </a:r>
          </a:p>
          <a:p>
            <a:pPr lvl="1">
              <a:spcBef>
                <a:spcPts val="1200"/>
              </a:spcBef>
            </a:pPr>
            <a:r>
              <a:rPr lang="en-US" dirty="0" smtClean="0"/>
              <a:t>Consider time management &amp; organizational skills</a:t>
            </a:r>
          </a:p>
          <a:p>
            <a:pPr>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27094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normAutofit fontScale="90000"/>
          </a:bodyPr>
          <a:lstStyle/>
          <a:p>
            <a:pPr algn="l"/>
            <a:r>
              <a:rPr lang="en-US" dirty="0">
                <a:solidFill>
                  <a:schemeClr val="accent1"/>
                </a:solidFill>
              </a:rPr>
              <a:t>What does being “college-ready” mean?</a:t>
            </a:r>
          </a:p>
        </p:txBody>
      </p:sp>
      <p:sp>
        <p:nvSpPr>
          <p:cNvPr id="6" name="Content Placeholder 2"/>
          <p:cNvSpPr>
            <a:spLocks noGrp="1"/>
          </p:cNvSpPr>
          <p:nvPr>
            <p:ph idx="1"/>
          </p:nvPr>
        </p:nvSpPr>
        <p:spPr>
          <a:xfrm>
            <a:off x="866136" y="1902879"/>
            <a:ext cx="7820663" cy="3612095"/>
          </a:xfrm>
        </p:spPr>
        <p:txBody>
          <a:bodyPr>
            <a:normAutofit/>
          </a:bodyPr>
          <a:lstStyle/>
          <a:p>
            <a:pPr>
              <a:spcBef>
                <a:spcPts val="1200"/>
              </a:spcBef>
            </a:pPr>
            <a:r>
              <a:rPr lang="en-US" dirty="0" smtClean="0"/>
              <a:t>Being “college-ready” is more than just being academically ready</a:t>
            </a:r>
          </a:p>
          <a:p>
            <a:pPr lvl="1">
              <a:spcBef>
                <a:spcPts val="1200"/>
              </a:spcBef>
            </a:pPr>
            <a:r>
              <a:rPr lang="en-US" dirty="0" smtClean="0"/>
              <a:t>Grades earned in a College Credit Plus course are for high school AND college credit and will be calculated into the student’s GPA</a:t>
            </a:r>
          </a:p>
          <a:p>
            <a:pPr lvl="1">
              <a:spcBef>
                <a:spcPts val="1200"/>
              </a:spcBef>
            </a:pPr>
            <a:r>
              <a:rPr lang="en-US" dirty="0" smtClean="0"/>
              <a:t>College Credit Plus credits may be utilized in the calculation of financial aid </a:t>
            </a:r>
          </a:p>
          <a:p>
            <a:pPr>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1496544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solidFill>
                  <a:schemeClr val="accent1"/>
                </a:solidFill>
              </a:rPr>
              <a:t>What are the deadlines?</a:t>
            </a:r>
            <a:endParaRPr lang="en-US" dirty="0">
              <a:solidFill>
                <a:schemeClr val="accent1"/>
              </a:solidFill>
            </a:endParaRPr>
          </a:p>
        </p:txBody>
      </p:sp>
      <p:sp>
        <p:nvSpPr>
          <p:cNvPr id="6" name="Content Placeholder 2"/>
          <p:cNvSpPr>
            <a:spLocks noGrp="1"/>
          </p:cNvSpPr>
          <p:nvPr>
            <p:ph idx="1"/>
          </p:nvPr>
        </p:nvSpPr>
        <p:spPr>
          <a:xfrm>
            <a:off x="866137" y="1449312"/>
            <a:ext cx="7375338" cy="3070520"/>
          </a:xfrm>
        </p:spPr>
        <p:txBody>
          <a:bodyPr/>
          <a:lstStyle/>
          <a:p>
            <a:pPr lvl="1">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
        <p:nvSpPr>
          <p:cNvPr id="4" name="Content Placeholder 2"/>
          <p:cNvSpPr txBox="1">
            <a:spLocks/>
          </p:cNvSpPr>
          <p:nvPr/>
        </p:nvSpPr>
        <p:spPr>
          <a:xfrm>
            <a:off x="1018537" y="1601711"/>
            <a:ext cx="7375338" cy="3608463"/>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spcBef>
                <a:spcPts val="1200"/>
              </a:spcBef>
            </a:pPr>
            <a:r>
              <a:rPr lang="en-US" dirty="0" smtClean="0"/>
              <a:t>Students must complete and return to the school office the </a:t>
            </a:r>
          </a:p>
          <a:p>
            <a:pPr lvl="1">
              <a:spcBef>
                <a:spcPts val="1200"/>
              </a:spcBef>
            </a:pPr>
            <a:r>
              <a:rPr lang="en-US" sz="2800" i="1" dirty="0" smtClean="0"/>
              <a:t>April 1st: Intent to Participate</a:t>
            </a:r>
            <a:r>
              <a:rPr lang="en-US" sz="2800" dirty="0" smtClean="0"/>
              <a:t> form</a:t>
            </a:r>
          </a:p>
          <a:p>
            <a:pPr lvl="1">
              <a:spcBef>
                <a:spcPts val="1200"/>
              </a:spcBef>
            </a:pPr>
            <a:r>
              <a:rPr lang="en-US" sz="2800" dirty="0" smtClean="0"/>
              <a:t>April 1</a:t>
            </a:r>
            <a:r>
              <a:rPr lang="en-US" sz="2800" baseline="30000" dirty="0" smtClean="0"/>
              <a:t>st</a:t>
            </a:r>
            <a:r>
              <a:rPr lang="en-US" sz="2800" dirty="0" smtClean="0"/>
              <a:t>: Summer Semester Application</a:t>
            </a:r>
          </a:p>
          <a:p>
            <a:pPr lvl="1">
              <a:spcBef>
                <a:spcPts val="1200"/>
              </a:spcBef>
            </a:pPr>
            <a:r>
              <a:rPr lang="en-US" sz="2800" dirty="0" smtClean="0"/>
              <a:t>May 1</a:t>
            </a:r>
            <a:r>
              <a:rPr lang="en-US" sz="2800" baseline="30000" dirty="0" smtClean="0"/>
              <a:t>st</a:t>
            </a:r>
            <a:r>
              <a:rPr lang="en-US" sz="2800" dirty="0" smtClean="0"/>
              <a:t> –May 15</a:t>
            </a:r>
            <a:r>
              <a:rPr lang="en-US" sz="2800" baseline="30000" dirty="0" smtClean="0"/>
              <a:t>th</a:t>
            </a:r>
            <a:r>
              <a:rPr lang="en-US" sz="2800" dirty="0" smtClean="0"/>
              <a:t> : Application deadline for fall semester </a:t>
            </a:r>
          </a:p>
          <a:p>
            <a:pPr>
              <a:spcBef>
                <a:spcPts val="1200"/>
              </a:spcBef>
            </a:pPr>
            <a:endParaRPr lang="en-US" dirty="0" smtClean="0"/>
          </a:p>
          <a:p>
            <a:pPr marL="0" indent="0">
              <a:spcBef>
                <a:spcPts val="1200"/>
              </a:spcBef>
              <a:buNone/>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1334515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92662"/>
          </a:xfrm>
        </p:spPr>
        <p:txBody>
          <a:bodyPr/>
          <a:lstStyle/>
          <a:p>
            <a:pPr algn="l"/>
            <a:r>
              <a:rPr lang="en-US" dirty="0" smtClean="0">
                <a:solidFill>
                  <a:schemeClr val="accent1"/>
                </a:solidFill>
              </a:rPr>
              <a:t>What courses can a student take?</a:t>
            </a:r>
            <a:endParaRPr lang="en-US" dirty="0">
              <a:solidFill>
                <a:schemeClr val="accent1"/>
              </a:solidFill>
            </a:endParaRPr>
          </a:p>
        </p:txBody>
      </p:sp>
      <p:sp>
        <p:nvSpPr>
          <p:cNvPr id="6" name="Content Placeholder 2"/>
          <p:cNvSpPr>
            <a:spLocks noGrp="1"/>
          </p:cNvSpPr>
          <p:nvPr>
            <p:ph idx="1"/>
          </p:nvPr>
        </p:nvSpPr>
        <p:spPr>
          <a:xfrm>
            <a:off x="866137" y="1876823"/>
            <a:ext cx="7375338" cy="4095351"/>
          </a:xfrm>
        </p:spPr>
        <p:txBody>
          <a:bodyPr>
            <a:normAutofit/>
          </a:bodyPr>
          <a:lstStyle/>
          <a:p>
            <a:pPr>
              <a:spcBef>
                <a:spcPts val="1200"/>
              </a:spcBef>
            </a:pPr>
            <a:r>
              <a:rPr lang="en-US" dirty="0" smtClean="0"/>
              <a:t>Courses can satisfy high school graduation requirements</a:t>
            </a:r>
          </a:p>
          <a:p>
            <a:pPr lvl="1">
              <a:spcBef>
                <a:spcPts val="1200"/>
              </a:spcBef>
            </a:pPr>
            <a:r>
              <a:rPr lang="en-US" dirty="0" smtClean="0"/>
              <a:t>School counselors can help students understand requirements and course substitutions</a:t>
            </a:r>
          </a:p>
          <a:p>
            <a:pPr lvl="1">
              <a:spcBef>
                <a:spcPts val="1200"/>
              </a:spcBef>
            </a:pPr>
            <a:r>
              <a:rPr lang="en-US" dirty="0" smtClean="0"/>
              <a:t>Examples: Speech or Poetry in College can count as their Senior English Class</a:t>
            </a:r>
          </a:p>
          <a:p>
            <a:pPr marL="346075" lvl="1" indent="0">
              <a:spcBef>
                <a:spcPts val="1200"/>
              </a:spcBef>
              <a:buNone/>
            </a:pPr>
            <a:r>
              <a:rPr lang="en-US" dirty="0" smtClean="0"/>
              <a:t>	</a:t>
            </a:r>
          </a:p>
          <a:p>
            <a:pPr lvl="1">
              <a:spcBef>
                <a:spcPts val="1200"/>
              </a:spcBef>
            </a:pPr>
            <a:endParaRPr lang="en-US" dirty="0" smtClean="0"/>
          </a:p>
          <a:p>
            <a:pPr>
              <a:spcBef>
                <a:spcPts val="1200"/>
              </a:spcBef>
            </a:pPr>
            <a:endParaRPr lang="en-US" dirty="0" smtClean="0"/>
          </a:p>
          <a:p>
            <a:pPr>
              <a:spcBef>
                <a:spcPts val="1200"/>
              </a:spcBef>
            </a:pPr>
            <a:endParaRPr lang="en-US" dirty="0"/>
          </a:p>
        </p:txBody>
      </p:sp>
    </p:spTree>
    <p:extLst>
      <p:ext uri="{BB962C8B-B14F-4D97-AF65-F5344CB8AC3E}">
        <p14:creationId xmlns:p14="http://schemas.microsoft.com/office/powerpoint/2010/main" val="2970494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College Credit Plus at NLHS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2800" dirty="0" smtClean="0"/>
              <a:t>There are several classes students may take here at New Lexington that are College Credit Plus. </a:t>
            </a:r>
          </a:p>
          <a:p>
            <a:endParaRPr lang="en-US" sz="2800" dirty="0" smtClean="0"/>
          </a:p>
          <a:p>
            <a:r>
              <a:rPr lang="en-US" sz="2800" dirty="0" smtClean="0"/>
              <a:t>Even though they are in attendance at the high school, they are considered college students in the CCP classes: there is more rigor, deadlines are stringent, and maturity level must be there.</a:t>
            </a:r>
          </a:p>
          <a:p>
            <a:r>
              <a:rPr lang="en-US" sz="2800" dirty="0" smtClean="0"/>
              <a:t> </a:t>
            </a:r>
          </a:p>
          <a:p>
            <a:r>
              <a:rPr lang="en-US" sz="2400" i="1" dirty="0" smtClean="0"/>
              <a:t>*****</a:t>
            </a:r>
            <a:r>
              <a:rPr lang="en-US" sz="2400" b="1" i="1" dirty="0" smtClean="0"/>
              <a:t>They are college students in a high school setting during CCP Classes****</a:t>
            </a:r>
            <a:endParaRPr lang="en-US" sz="2400" b="1" i="1" dirty="0"/>
          </a:p>
        </p:txBody>
      </p:sp>
    </p:spTree>
    <p:extLst>
      <p:ext uri="{BB962C8B-B14F-4D97-AF65-F5344CB8AC3E}">
        <p14:creationId xmlns:p14="http://schemas.microsoft.com/office/powerpoint/2010/main" val="3639874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60000"/>
                    <a:lumOff val="40000"/>
                  </a:schemeClr>
                </a:solidFill>
              </a:rPr>
              <a:t>CCP can be Different Scenarios</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US" dirty="0" smtClean="0"/>
              <a:t>You are taking CCP classes at the high school with a New Lexington teacher, but also earning college credit</a:t>
            </a:r>
          </a:p>
          <a:p>
            <a:r>
              <a:rPr lang="en-US" dirty="0" smtClean="0"/>
              <a:t>You go to an actual college campus and take classes at the school</a:t>
            </a:r>
          </a:p>
          <a:p>
            <a:r>
              <a:rPr lang="en-US" dirty="0" smtClean="0"/>
              <a:t>Combination of both</a:t>
            </a:r>
          </a:p>
          <a:p>
            <a:pPr lvl="1"/>
            <a:r>
              <a:rPr lang="en-US" dirty="0" smtClean="0"/>
              <a:t>If you take classes the college campus, you have a flex schedule at New Lex</a:t>
            </a:r>
            <a:endParaRPr lang="en-US" dirty="0"/>
          </a:p>
        </p:txBody>
      </p:sp>
    </p:spTree>
    <p:extLst>
      <p:ext uri="{BB962C8B-B14F-4D97-AF65-F5344CB8AC3E}">
        <p14:creationId xmlns:p14="http://schemas.microsoft.com/office/powerpoint/2010/main" val="4192986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New Lexington CCP Classes: 2022-23</a:t>
            </a:r>
            <a:r>
              <a:rPr lang="en-US" dirty="0" smtClean="0"/>
              <a:t>	</a:t>
            </a:r>
            <a:endParaRPr lang="en-US" dirty="0"/>
          </a:p>
        </p:txBody>
      </p:sp>
      <p:sp>
        <p:nvSpPr>
          <p:cNvPr id="3" name="Content Placeholder 2"/>
          <p:cNvSpPr>
            <a:spLocks noGrp="1"/>
          </p:cNvSpPr>
          <p:nvPr>
            <p:ph idx="1"/>
          </p:nvPr>
        </p:nvSpPr>
        <p:spPr>
          <a:xfrm>
            <a:off x="361950" y="838200"/>
            <a:ext cx="8229600" cy="5391149"/>
          </a:xfrm>
        </p:spPr>
        <p:txBody>
          <a:bodyPr>
            <a:normAutofit/>
          </a:bodyPr>
          <a:lstStyle/>
          <a:p>
            <a:r>
              <a:rPr lang="en-US" sz="1800" b="1" dirty="0" smtClean="0"/>
              <a:t>Environmental Science CCP=3 credits</a:t>
            </a:r>
          </a:p>
          <a:p>
            <a:r>
              <a:rPr lang="en-US" sz="1800" b="1" dirty="0" smtClean="0"/>
              <a:t>Government CCP= 3 credits</a:t>
            </a:r>
          </a:p>
          <a:p>
            <a:r>
              <a:rPr lang="en-US" sz="1800" b="1" dirty="0" smtClean="0"/>
              <a:t>Anatomy &amp; Physiology I CCP=4 credits</a:t>
            </a:r>
          </a:p>
          <a:p>
            <a:r>
              <a:rPr lang="en-US" sz="1800" b="1" dirty="0" smtClean="0"/>
              <a:t>Anatomy &amp; Physiology II CCP=4 credits</a:t>
            </a:r>
          </a:p>
          <a:p>
            <a:r>
              <a:rPr lang="en-US" sz="1800" b="1" dirty="0" smtClean="0"/>
              <a:t>English Composition I CCP=4 credits</a:t>
            </a:r>
          </a:p>
          <a:p>
            <a:r>
              <a:rPr lang="en-US" sz="1800" b="1" dirty="0" smtClean="0"/>
              <a:t>English American Literature=3 credits</a:t>
            </a:r>
          </a:p>
          <a:p>
            <a:r>
              <a:rPr lang="en-US" sz="1800" b="1" dirty="0" smtClean="0"/>
              <a:t>Advanced Art(Art Appreciation) CCP=3 credits</a:t>
            </a:r>
          </a:p>
          <a:p>
            <a:r>
              <a:rPr lang="en-US" sz="1800" b="1" dirty="0"/>
              <a:t>Mechanical </a:t>
            </a:r>
            <a:r>
              <a:rPr lang="en-US" sz="1800" b="1" dirty="0" smtClean="0"/>
              <a:t>Principals CCP (Welding)= </a:t>
            </a:r>
            <a:r>
              <a:rPr lang="en-US" sz="1800" b="1" dirty="0"/>
              <a:t>2 credits</a:t>
            </a:r>
          </a:p>
          <a:p>
            <a:r>
              <a:rPr lang="en-US" sz="1800" b="1" dirty="0"/>
              <a:t>Psychology CCP= </a:t>
            </a:r>
            <a:r>
              <a:rPr lang="en-US" sz="1800" b="1" dirty="0" smtClean="0"/>
              <a:t>3 credits</a:t>
            </a:r>
          </a:p>
          <a:p>
            <a:r>
              <a:rPr lang="en-US" sz="1800" b="1" dirty="0" smtClean="0"/>
              <a:t>Statistics CCP: 4 credits</a:t>
            </a:r>
          </a:p>
          <a:p>
            <a:r>
              <a:rPr lang="en-US" sz="1800" b="1" dirty="0" smtClean="0"/>
              <a:t>Biology CCP: 4 credits</a:t>
            </a:r>
          </a:p>
          <a:p>
            <a:r>
              <a:rPr lang="en-US" sz="1800" b="1" dirty="0" smtClean="0"/>
              <a:t>Physics CCP: 4 credits</a:t>
            </a:r>
          </a:p>
          <a:p>
            <a:r>
              <a:rPr lang="en-US" sz="1800" b="1" dirty="0" smtClean="0"/>
              <a:t>Chemistry CCP: 4 credits</a:t>
            </a:r>
          </a:p>
          <a:p>
            <a:r>
              <a:rPr lang="en-US" sz="1800" b="1" dirty="0" smtClean="0"/>
              <a:t>Crime Scene Investigation: 3 credits (through after-school program)</a:t>
            </a:r>
          </a:p>
          <a:p>
            <a:r>
              <a:rPr lang="en-US" sz="1800" b="1" dirty="0" smtClean="0"/>
              <a:t>Criminal Justice Systems: 3 credits (through after-school program</a:t>
            </a:r>
          </a:p>
          <a:p>
            <a:pPr marL="0" indent="0">
              <a:buNone/>
            </a:pPr>
            <a:endParaRPr lang="en-US" dirty="0"/>
          </a:p>
          <a:p>
            <a:pPr marL="0" indent="0">
              <a:buNone/>
            </a:pPr>
            <a:endParaRPr lang="en-US" dirty="0" smtClean="0"/>
          </a:p>
          <a:p>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959160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New Lexington CCP Classes: </a:t>
            </a:r>
            <a:r>
              <a:rPr lang="en-US" dirty="0" smtClean="0">
                <a:solidFill>
                  <a:srgbClr val="FF0000"/>
                </a:solidFill>
              </a:rPr>
              <a:t>2022-23</a:t>
            </a:r>
            <a:br>
              <a:rPr lang="en-US" dirty="0" smtClean="0">
                <a:solidFill>
                  <a:srgbClr val="FF0000"/>
                </a:solidFill>
              </a:rPr>
            </a:br>
            <a:r>
              <a:rPr lang="en-US" dirty="0" smtClean="0">
                <a:solidFill>
                  <a:srgbClr val="FF0000"/>
                </a:solidFill>
              </a:rPr>
              <a:t>Continued</a:t>
            </a:r>
            <a:endParaRPr lang="en-US" dirty="0"/>
          </a:p>
        </p:txBody>
      </p:sp>
      <p:sp>
        <p:nvSpPr>
          <p:cNvPr id="3" name="Content Placeholder 2"/>
          <p:cNvSpPr>
            <a:spLocks noGrp="1"/>
          </p:cNvSpPr>
          <p:nvPr>
            <p:ph idx="1"/>
          </p:nvPr>
        </p:nvSpPr>
        <p:spPr/>
        <p:txBody>
          <a:bodyPr>
            <a:normAutofit/>
          </a:bodyPr>
          <a:lstStyle/>
          <a:p>
            <a:r>
              <a:rPr lang="en-US" sz="2000" b="1" dirty="0" smtClean="0"/>
              <a:t>Microsoft Office CCP: 3 Credits</a:t>
            </a:r>
          </a:p>
          <a:p>
            <a:r>
              <a:rPr lang="en-US" sz="2000" b="1" dirty="0" smtClean="0"/>
              <a:t>JavaScript I CCP: 3 credits</a:t>
            </a:r>
          </a:p>
          <a:p>
            <a:r>
              <a:rPr lang="en-US" sz="2000" b="1" dirty="0" smtClean="0"/>
              <a:t>College Algebra CCP: 4 Credits</a:t>
            </a:r>
          </a:p>
          <a:p>
            <a:endParaRPr lang="en-US" sz="2000" b="1" dirty="0"/>
          </a:p>
          <a:p>
            <a:r>
              <a:rPr lang="en-US" sz="2000" b="1" dirty="0" smtClean="0"/>
              <a:t>*******Hocking also has numerous online classes throughout the year, the students are emailed those options****</a:t>
            </a:r>
            <a:endParaRPr lang="en-US" sz="1800" b="1" dirty="0"/>
          </a:p>
          <a:p>
            <a:pPr marL="0" indent="0">
              <a:buNone/>
            </a:pPr>
            <a:endParaRPr lang="en-US" sz="1800" dirty="0"/>
          </a:p>
        </p:txBody>
      </p:sp>
      <p:sp>
        <p:nvSpPr>
          <p:cNvPr id="4" name="Date Placeholder 3"/>
          <p:cNvSpPr>
            <a:spLocks noGrp="1"/>
          </p:cNvSpPr>
          <p:nvPr>
            <p:ph type="dt" sz="half" idx="10"/>
          </p:nvPr>
        </p:nvSpPr>
        <p:spPr/>
        <p:txBody>
          <a:bodyPr/>
          <a:lstStyle/>
          <a:p>
            <a:fld id="{D47BB8AF-C16A-4836-A92D-61834B5F0BA5}" type="datetime4">
              <a:rPr lang="en-US" smtClean="0"/>
              <a:pPr/>
              <a:t>February 23, 2022</a:t>
            </a:fld>
            <a:endParaRPr lang="en-US"/>
          </a:p>
        </p:txBody>
      </p:sp>
    </p:spTree>
    <p:extLst>
      <p:ext uri="{BB962C8B-B14F-4D97-AF65-F5344CB8AC3E}">
        <p14:creationId xmlns:p14="http://schemas.microsoft.com/office/powerpoint/2010/main" val="36558067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New Lexington CCP Classes</a:t>
            </a:r>
            <a:r>
              <a:rPr lang="en-US" dirty="0" smtClean="0"/>
              <a:t>	</a:t>
            </a:r>
            <a:endParaRPr lang="en-US" dirty="0"/>
          </a:p>
        </p:txBody>
      </p:sp>
      <p:sp>
        <p:nvSpPr>
          <p:cNvPr id="3" name="Content Placeholder 2"/>
          <p:cNvSpPr>
            <a:spLocks noGrp="1"/>
          </p:cNvSpPr>
          <p:nvPr>
            <p:ph idx="1"/>
          </p:nvPr>
        </p:nvSpPr>
        <p:spPr/>
        <p:txBody>
          <a:bodyPr>
            <a:normAutofit/>
          </a:bodyPr>
          <a:lstStyle/>
          <a:p>
            <a:r>
              <a:rPr lang="en-US" sz="3000" dirty="0" smtClean="0"/>
              <a:t>Students </a:t>
            </a:r>
            <a:r>
              <a:rPr lang="en-US" sz="3000" b="1" dirty="0" smtClean="0"/>
              <a:t>must request transcripts from the college </a:t>
            </a:r>
            <a:r>
              <a:rPr lang="en-US" sz="3000" dirty="0" smtClean="0"/>
              <a:t>to be sent to their college when they apply, the high school will not send their college transcript as we do not have access to it. </a:t>
            </a:r>
          </a:p>
          <a:p>
            <a:pPr lvl="1"/>
            <a:r>
              <a:rPr lang="en-US" sz="2400" i="1" dirty="0" smtClean="0"/>
              <a:t>You must wait until the class is over to ensure all of your classes are on the college transcript</a:t>
            </a:r>
          </a:p>
          <a:p>
            <a:r>
              <a:rPr lang="en-US" sz="3000" dirty="0" smtClean="0"/>
              <a:t>A list of which school each class is from will be hanging up in the teacher’s classroom and on the Guidance website. </a:t>
            </a:r>
          </a:p>
        </p:txBody>
      </p:sp>
    </p:spTree>
    <p:extLst>
      <p:ext uri="{BB962C8B-B14F-4D97-AF65-F5344CB8AC3E}">
        <p14:creationId xmlns:p14="http://schemas.microsoft.com/office/powerpoint/2010/main" val="1209981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FAQ’s for CCP at NLHS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800" dirty="0" smtClean="0"/>
              <a:t>How are High School Graduation Requirements effected? </a:t>
            </a:r>
          </a:p>
          <a:p>
            <a:pPr lvl="1"/>
            <a:r>
              <a:rPr lang="en-US" sz="2400" dirty="0" smtClean="0"/>
              <a:t>They are not waived, but they can be substituted by a CCP course</a:t>
            </a:r>
          </a:p>
          <a:p>
            <a:r>
              <a:rPr lang="en-US" sz="2800" dirty="0" smtClean="0"/>
              <a:t>What if the times doesn’t fit in my high school schedule? </a:t>
            </a:r>
          </a:p>
          <a:p>
            <a:pPr lvl="1"/>
            <a:r>
              <a:rPr lang="en-US" sz="2400" dirty="0" smtClean="0"/>
              <a:t>You will have a flexible schedule if you are taking classes on a college campus, you will only be responsible to be at school during those times. </a:t>
            </a:r>
          </a:p>
          <a:p>
            <a:endParaRPr lang="en-US" dirty="0" smtClean="0"/>
          </a:p>
        </p:txBody>
      </p:sp>
    </p:spTree>
    <p:extLst>
      <p:ext uri="{BB962C8B-B14F-4D97-AF65-F5344CB8AC3E}">
        <p14:creationId xmlns:p14="http://schemas.microsoft.com/office/powerpoint/2010/main" val="19046503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FAQ’s for CCP at NLHS</a:t>
            </a:r>
            <a:r>
              <a:rPr lang="en-US" dirty="0" smtClean="0">
                <a:solidFill>
                  <a:schemeClr val="accent1">
                    <a:lumMod val="75000"/>
                  </a:schemeClr>
                </a:solidFill>
              </a:rPr>
              <a:t>	</a:t>
            </a:r>
            <a:endParaRPr lang="en-US" dirty="0">
              <a:solidFill>
                <a:schemeClr val="accent1">
                  <a:lumMod val="75000"/>
                </a:schemeClr>
              </a:solidFill>
            </a:endParaRPr>
          </a:p>
        </p:txBody>
      </p:sp>
      <p:sp>
        <p:nvSpPr>
          <p:cNvPr id="3" name="Content Placeholder 2"/>
          <p:cNvSpPr>
            <a:spLocks noGrp="1"/>
          </p:cNvSpPr>
          <p:nvPr>
            <p:ph idx="1"/>
          </p:nvPr>
        </p:nvSpPr>
        <p:spPr>
          <a:xfrm>
            <a:off x="0" y="1103531"/>
            <a:ext cx="8229600" cy="4763869"/>
          </a:xfrm>
        </p:spPr>
        <p:txBody>
          <a:bodyPr>
            <a:normAutofit lnSpcReduction="10000"/>
          </a:bodyPr>
          <a:lstStyle/>
          <a:p>
            <a:r>
              <a:rPr lang="en-US" sz="2400" dirty="0" smtClean="0"/>
              <a:t>Who pays for everything?</a:t>
            </a:r>
          </a:p>
          <a:p>
            <a:pPr lvl="1"/>
            <a:r>
              <a:rPr lang="en-US" sz="2000" dirty="0" smtClean="0"/>
              <a:t> The high school pays for tuition, textbooks, and fees if the college is a public college. Books must be turned into the counselor when the class is finished</a:t>
            </a:r>
          </a:p>
          <a:p>
            <a:endParaRPr lang="en-US" sz="2400" dirty="0" smtClean="0"/>
          </a:p>
          <a:p>
            <a:r>
              <a:rPr lang="en-US" sz="2400" dirty="0" smtClean="0"/>
              <a:t>What if I fail a class or withdraw after the deadline? </a:t>
            </a:r>
          </a:p>
          <a:p>
            <a:pPr lvl="1"/>
            <a:r>
              <a:rPr lang="en-US" sz="2000" dirty="0" smtClean="0"/>
              <a:t>This will be calculated into you high school and college GPA and students will be required to pay for the credit. </a:t>
            </a:r>
          </a:p>
          <a:p>
            <a:endParaRPr lang="en-US" sz="2400" dirty="0" smtClean="0"/>
          </a:p>
          <a:p>
            <a:r>
              <a:rPr lang="en-US" sz="2400" dirty="0" smtClean="0"/>
              <a:t>How does this transfer after graduation? </a:t>
            </a:r>
          </a:p>
          <a:p>
            <a:pPr lvl="1"/>
            <a:r>
              <a:rPr lang="en-US" sz="2000" dirty="0" smtClean="0"/>
              <a:t>Students must request the transcript from each college to be sent to their college. Any state school in Ohio must accept the credits, privates schools do not have to. </a:t>
            </a:r>
          </a:p>
          <a:p>
            <a:pPr lvl="1"/>
            <a:endParaRPr lang="en-US" sz="2000" dirty="0"/>
          </a:p>
          <a:p>
            <a:pPr marL="457200" lvl="1" indent="0">
              <a:buNone/>
            </a:pPr>
            <a:endParaRPr lang="en-US" sz="2000" dirty="0" smtClean="0"/>
          </a:p>
        </p:txBody>
      </p:sp>
    </p:spTree>
    <p:extLst>
      <p:ext uri="{BB962C8B-B14F-4D97-AF65-F5344CB8AC3E}">
        <p14:creationId xmlns:p14="http://schemas.microsoft.com/office/powerpoint/2010/main" val="1594083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FAQ’s for CCP at NLHS</a:t>
            </a:r>
            <a:endParaRPr lang="en-US" dirty="0">
              <a:solidFill>
                <a:srgbClr val="FF0000"/>
              </a:solidFill>
            </a:endParaRPr>
          </a:p>
        </p:txBody>
      </p:sp>
      <p:sp>
        <p:nvSpPr>
          <p:cNvPr id="3" name="Content Placeholder 2"/>
          <p:cNvSpPr>
            <a:spLocks noGrp="1"/>
          </p:cNvSpPr>
          <p:nvPr>
            <p:ph idx="1"/>
          </p:nvPr>
        </p:nvSpPr>
        <p:spPr/>
        <p:txBody>
          <a:bodyPr/>
          <a:lstStyle/>
          <a:p>
            <a:r>
              <a:rPr lang="en-US" sz="2800" dirty="0" smtClean="0"/>
              <a:t>What are my responsibilities? </a:t>
            </a:r>
          </a:p>
          <a:p>
            <a:pPr lvl="1"/>
            <a:r>
              <a:rPr lang="en-US" sz="2400" dirty="0" smtClean="0"/>
              <a:t>You must follow the rules of both high school and college. CCP does not guarantee acceptance into that college. </a:t>
            </a:r>
          </a:p>
          <a:p>
            <a:pPr lvl="1"/>
            <a:r>
              <a:rPr lang="en-US" sz="2400" dirty="0" smtClean="0"/>
              <a:t>You must complete ALL requirements to in order to be admitted into the CCP program, only having the GPA (or passing the </a:t>
            </a:r>
            <a:r>
              <a:rPr lang="en-US" sz="2400" dirty="0" err="1" smtClean="0"/>
              <a:t>Accuplacer</a:t>
            </a:r>
            <a:r>
              <a:rPr lang="en-US" sz="2400" dirty="0" smtClean="0"/>
              <a:t>) or only sending an application is not enough. You need ALL 3 steps: Intent to Participate Form, GPA or passing test score, and a submitted application to the college. </a:t>
            </a:r>
          </a:p>
        </p:txBody>
      </p:sp>
    </p:spTree>
    <p:extLst>
      <p:ext uri="{BB962C8B-B14F-4D97-AF65-F5344CB8AC3E}">
        <p14:creationId xmlns:p14="http://schemas.microsoft.com/office/powerpoint/2010/main" val="3699793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solidFill>
                  <a:schemeClr val="accent1"/>
                </a:solidFill>
              </a:rPr>
              <a:t>Do you have other questions?</a:t>
            </a:r>
            <a:endParaRPr lang="en-US" dirty="0">
              <a:solidFill>
                <a:schemeClr val="accent1"/>
              </a:solidFill>
            </a:endParaRPr>
          </a:p>
        </p:txBody>
      </p:sp>
      <p:sp>
        <p:nvSpPr>
          <p:cNvPr id="6" name="Content Placeholder 2"/>
          <p:cNvSpPr>
            <a:spLocks noGrp="1"/>
          </p:cNvSpPr>
          <p:nvPr>
            <p:ph idx="1"/>
          </p:nvPr>
        </p:nvSpPr>
        <p:spPr>
          <a:xfrm>
            <a:off x="439006" y="1449311"/>
            <a:ext cx="8476394" cy="4503813"/>
          </a:xfrm>
        </p:spPr>
        <p:txBody>
          <a:bodyPr/>
          <a:lstStyle/>
          <a:p>
            <a:pPr marL="2286000" lvl="5" indent="0">
              <a:spcBef>
                <a:spcPts val="1200"/>
              </a:spcBef>
              <a:buNone/>
            </a:pPr>
            <a:endParaRPr lang="en-US" dirty="0" smtClean="0"/>
          </a:p>
          <a:p>
            <a:pPr marL="346075" lvl="1" indent="0">
              <a:spcBef>
                <a:spcPts val="1200"/>
              </a:spcBef>
              <a:buNone/>
            </a:pPr>
            <a:r>
              <a:rPr lang="en-US" sz="4000" dirty="0" smtClean="0"/>
              <a:t>               </a:t>
            </a:r>
            <a:r>
              <a:rPr lang="en-US" sz="4000" b="1" dirty="0" smtClean="0"/>
              <a:t>CCP Website</a:t>
            </a:r>
          </a:p>
          <a:p>
            <a:pPr>
              <a:spcBef>
                <a:spcPts val="1200"/>
              </a:spcBef>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a:spcBef>
                <a:spcPts val="1200"/>
              </a:spcBef>
            </a:pPr>
            <a:endParaRPr lang="en-US" dirty="0" smtClean="0"/>
          </a:p>
          <a:p>
            <a:pPr>
              <a:spcBef>
                <a:spcPts val="1200"/>
              </a:spcBef>
            </a:pPr>
            <a:endParaRPr lang="en-US" dirty="0"/>
          </a:p>
        </p:txBody>
      </p:sp>
      <p:sp>
        <p:nvSpPr>
          <p:cNvPr id="4" name="Content Placeholder 2"/>
          <p:cNvSpPr txBox="1">
            <a:spLocks/>
          </p:cNvSpPr>
          <p:nvPr/>
        </p:nvSpPr>
        <p:spPr>
          <a:xfrm>
            <a:off x="1018537" y="1601712"/>
            <a:ext cx="7375338" cy="3070520"/>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pPr>
            <a:endParaRPr lang="en-US" dirty="0" smtClean="0"/>
          </a:p>
          <a:p>
            <a:pPr>
              <a:spcBef>
                <a:spcPts val="1200"/>
              </a:spcBef>
            </a:pPr>
            <a:endParaRPr lang="en-US" dirty="0" smtClean="0"/>
          </a:p>
          <a:p>
            <a:pPr>
              <a:spcBef>
                <a:spcPts val="1200"/>
              </a:spcBef>
            </a:pPr>
            <a:endParaRPr lang="en-US" dirty="0" smtClean="0"/>
          </a:p>
          <a:p>
            <a:pPr>
              <a:spcBef>
                <a:spcPts val="1200"/>
              </a:spcBef>
            </a:pPr>
            <a:endParaRPr lang="en-US" dirty="0" smtClean="0"/>
          </a:p>
          <a:p>
            <a:pPr lvl="1">
              <a:spcBef>
                <a:spcPts val="1200"/>
              </a:spcBef>
            </a:pPr>
            <a:endParaRPr lang="en-US" dirty="0" smtClean="0"/>
          </a:p>
          <a:p>
            <a:pPr marL="346075" lvl="1" indent="0">
              <a:spcBef>
                <a:spcPts val="1200"/>
              </a:spcBef>
              <a:buNone/>
            </a:pPr>
            <a:endParaRPr lang="en-US" dirty="0" smtClean="0"/>
          </a:p>
          <a:p>
            <a:pPr>
              <a:spcBef>
                <a:spcPts val="1200"/>
              </a:spcBef>
            </a:pPr>
            <a:endParaRPr lang="en-US" dirty="0"/>
          </a:p>
        </p:txBody>
      </p:sp>
      <p:sp>
        <p:nvSpPr>
          <p:cNvPr id="7" name="Content Placeholder 2"/>
          <p:cNvSpPr txBox="1">
            <a:spLocks/>
          </p:cNvSpPr>
          <p:nvPr/>
        </p:nvSpPr>
        <p:spPr>
          <a:xfrm>
            <a:off x="439006" y="2956016"/>
            <a:ext cx="8229600" cy="2711359"/>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dirty="0" smtClean="0">
                <a:solidFill>
                  <a:schemeClr val="accent1">
                    <a:lumMod val="75000"/>
                  </a:schemeClr>
                </a:solidFill>
                <a:hlinkClick r:id="rId3"/>
              </a:rPr>
              <a:t>www.ohiohighered.org/ccp</a:t>
            </a:r>
            <a:r>
              <a:rPr lang="en-US" dirty="0" smtClean="0">
                <a:solidFill>
                  <a:schemeClr val="accent1">
                    <a:lumMod val="75000"/>
                  </a:schemeClr>
                </a:solidFill>
              </a:rPr>
              <a:t> </a:t>
            </a:r>
          </a:p>
          <a:p>
            <a:pPr marL="0" indent="0" algn="ctr">
              <a:buFont typeface="Arial"/>
              <a:buNone/>
            </a:pPr>
            <a:endParaRPr lang="en-US" dirty="0">
              <a:solidFill>
                <a:schemeClr val="accent1">
                  <a:lumMod val="75000"/>
                </a:schemeClr>
              </a:solidFill>
            </a:endParaRPr>
          </a:p>
          <a:p>
            <a:pPr marL="0" indent="0" algn="ctr">
              <a:buFont typeface="Arial"/>
              <a:buNone/>
            </a:pPr>
            <a:r>
              <a:rPr lang="en-US" b="1" dirty="0" smtClean="0"/>
              <a:t>New Lexington Guidance Website </a:t>
            </a:r>
          </a:p>
          <a:p>
            <a:pPr marL="0" indent="0" algn="ctr">
              <a:buNone/>
            </a:pPr>
            <a:r>
              <a:rPr lang="en-US" dirty="0">
                <a:solidFill>
                  <a:srgbClr val="0070C0"/>
                </a:solidFill>
              </a:rPr>
              <a:t>https://www.nlpanthers.org/CollegeCreditPlusClasses.aspx</a:t>
            </a:r>
            <a:endParaRPr lang="en-US" dirty="0" smtClean="0">
              <a:solidFill>
                <a:srgbClr val="0070C0"/>
              </a:solidFill>
            </a:endParaRPr>
          </a:p>
          <a:p>
            <a:pPr marL="0" indent="0" algn="ctr">
              <a:buFont typeface="Arial"/>
              <a:buNone/>
            </a:pPr>
            <a:endParaRPr lang="en-US" dirty="0" smtClean="0"/>
          </a:p>
        </p:txBody>
      </p:sp>
    </p:spTree>
    <p:extLst>
      <p:ext uri="{BB962C8B-B14F-4D97-AF65-F5344CB8AC3E}">
        <p14:creationId xmlns:p14="http://schemas.microsoft.com/office/powerpoint/2010/main" val="2150384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solidFill>
                  <a:schemeClr val="accent1"/>
                </a:solidFill>
              </a:rPr>
              <a:t>What is College Credit Plus?</a:t>
            </a:r>
            <a:endParaRPr lang="en-US" dirty="0">
              <a:solidFill>
                <a:schemeClr val="accent1"/>
              </a:solidFill>
            </a:endParaRPr>
          </a:p>
        </p:txBody>
      </p:sp>
      <p:sp>
        <p:nvSpPr>
          <p:cNvPr id="6" name="Content Placeholder 2"/>
          <p:cNvSpPr>
            <a:spLocks noGrp="1"/>
          </p:cNvSpPr>
          <p:nvPr>
            <p:ph idx="1"/>
          </p:nvPr>
        </p:nvSpPr>
        <p:spPr>
          <a:xfrm>
            <a:off x="866137" y="1425561"/>
            <a:ext cx="7820663" cy="4422789"/>
          </a:xfrm>
        </p:spPr>
        <p:txBody>
          <a:bodyPr>
            <a:normAutofit fontScale="77500" lnSpcReduction="20000"/>
          </a:bodyPr>
          <a:lstStyle/>
          <a:p>
            <a:pPr>
              <a:spcBef>
                <a:spcPts val="1200"/>
              </a:spcBef>
            </a:pPr>
            <a:r>
              <a:rPr lang="en-US" dirty="0" smtClean="0"/>
              <a:t>Students in Grades 7 through 12:</a:t>
            </a:r>
          </a:p>
          <a:p>
            <a:pPr lvl="1">
              <a:spcBef>
                <a:spcPts val="1200"/>
              </a:spcBef>
            </a:pPr>
            <a:r>
              <a:rPr lang="en-US" dirty="0" smtClean="0"/>
              <a:t>Must complete an assessment exam and be determined “eligible” for College </a:t>
            </a:r>
            <a:r>
              <a:rPr lang="en-US" dirty="0"/>
              <a:t>Credit </a:t>
            </a:r>
            <a:r>
              <a:rPr lang="en-US" dirty="0" smtClean="0"/>
              <a:t>Plus: ACT or </a:t>
            </a:r>
            <a:r>
              <a:rPr lang="en-US" dirty="0" err="1" smtClean="0"/>
              <a:t>Accuplacer</a:t>
            </a:r>
            <a:r>
              <a:rPr lang="en-US" dirty="0" smtClean="0"/>
              <a:t>)</a:t>
            </a:r>
          </a:p>
          <a:p>
            <a:pPr lvl="1">
              <a:spcBef>
                <a:spcPts val="1200"/>
              </a:spcBef>
            </a:pPr>
            <a:r>
              <a:rPr lang="en-US" b="1" dirty="0" smtClean="0"/>
              <a:t>3 Ways to be Eligible: </a:t>
            </a:r>
          </a:p>
          <a:p>
            <a:pPr lvl="2">
              <a:spcBef>
                <a:spcPts val="1200"/>
              </a:spcBef>
            </a:pPr>
            <a:r>
              <a:rPr lang="en-US" b="1" dirty="0" smtClean="0"/>
              <a:t>Have an unweighted GPA of 3.0</a:t>
            </a:r>
          </a:p>
          <a:p>
            <a:pPr lvl="2">
              <a:spcBef>
                <a:spcPts val="1200"/>
              </a:spcBef>
            </a:pPr>
            <a:r>
              <a:rPr lang="en-US" b="1" dirty="0" smtClean="0"/>
              <a:t>Have an unweighted GPA of 2.75 and an A or B grade in a relevant high school course</a:t>
            </a:r>
          </a:p>
          <a:p>
            <a:pPr lvl="2">
              <a:spcBef>
                <a:spcPts val="1200"/>
              </a:spcBef>
            </a:pPr>
            <a:r>
              <a:rPr lang="en-US" b="1" dirty="0" smtClean="0"/>
              <a:t>A </a:t>
            </a:r>
            <a:r>
              <a:rPr lang="en-US" b="1" dirty="0" err="1" smtClean="0"/>
              <a:t>remediatio</a:t>
            </a:r>
            <a:r>
              <a:rPr lang="en-US" b="1" dirty="0" smtClean="0"/>
              <a:t> free score on ACT or pass the </a:t>
            </a:r>
            <a:r>
              <a:rPr lang="en-US" b="1" dirty="0" err="1" smtClean="0"/>
              <a:t>Accuplacer</a:t>
            </a:r>
            <a:endParaRPr lang="en-US" b="1" dirty="0" smtClean="0"/>
          </a:p>
          <a:p>
            <a:pPr lvl="1">
              <a:spcBef>
                <a:spcPts val="1200"/>
              </a:spcBef>
            </a:pPr>
            <a:r>
              <a:rPr lang="en-US" dirty="0" smtClean="0"/>
              <a:t>May </a:t>
            </a:r>
            <a:r>
              <a:rPr lang="en-US" dirty="0"/>
              <a:t>apply to any public college </a:t>
            </a:r>
            <a:r>
              <a:rPr lang="en-US" dirty="0" smtClean="0"/>
              <a:t>or </a:t>
            </a:r>
            <a:r>
              <a:rPr lang="en-US" dirty="0"/>
              <a:t>participating private college</a:t>
            </a:r>
          </a:p>
          <a:p>
            <a:pPr lvl="1">
              <a:spcBef>
                <a:spcPts val="1200"/>
              </a:spcBef>
            </a:pPr>
            <a:r>
              <a:rPr lang="en-US" dirty="0"/>
              <a:t>May apply to multiple </a:t>
            </a:r>
            <a:r>
              <a:rPr lang="en-US" dirty="0" smtClean="0"/>
              <a:t>institutions</a:t>
            </a:r>
          </a:p>
          <a:p>
            <a:pPr lvl="1">
              <a:spcBef>
                <a:spcPts val="1200"/>
              </a:spcBef>
            </a:pPr>
            <a:r>
              <a:rPr lang="en-US" dirty="0" smtClean="0"/>
              <a:t>May take classes in Fall, Spring, or Summer Semesters</a:t>
            </a:r>
            <a:endParaRPr lang="en-US" dirty="0"/>
          </a:p>
          <a:p>
            <a:pPr marL="346075" lvl="1" indent="0">
              <a:spcBef>
                <a:spcPts val="1200"/>
              </a:spcBef>
              <a:buNone/>
            </a:pPr>
            <a:endParaRPr lang="en-US" dirty="0" smtClean="0"/>
          </a:p>
          <a:p>
            <a:pPr>
              <a:spcBef>
                <a:spcPts val="1200"/>
              </a:spcBef>
            </a:pPr>
            <a:endParaRPr lang="en-US" dirty="0"/>
          </a:p>
        </p:txBody>
      </p:sp>
    </p:spTree>
    <p:extLst>
      <p:ext uri="{BB962C8B-B14F-4D97-AF65-F5344CB8AC3E}">
        <p14:creationId xmlns:p14="http://schemas.microsoft.com/office/powerpoint/2010/main" val="664342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solidFill>
                  <a:schemeClr val="accent1"/>
                </a:solidFill>
              </a:rPr>
              <a:t>What is College Credit Plus?</a:t>
            </a:r>
            <a:endParaRPr lang="en-US" dirty="0">
              <a:solidFill>
                <a:schemeClr val="accent1"/>
              </a:solidFill>
            </a:endParaRPr>
          </a:p>
        </p:txBody>
      </p:sp>
      <p:sp>
        <p:nvSpPr>
          <p:cNvPr id="6" name="Content Placeholder 2"/>
          <p:cNvSpPr>
            <a:spLocks noGrp="1"/>
          </p:cNvSpPr>
          <p:nvPr>
            <p:ph idx="1"/>
          </p:nvPr>
        </p:nvSpPr>
        <p:spPr>
          <a:xfrm>
            <a:off x="866137" y="1425562"/>
            <a:ext cx="7820663" cy="4384688"/>
          </a:xfrm>
        </p:spPr>
        <p:txBody>
          <a:bodyPr>
            <a:normAutofit fontScale="85000" lnSpcReduction="20000"/>
          </a:bodyPr>
          <a:lstStyle/>
          <a:p>
            <a:pPr>
              <a:spcBef>
                <a:spcPts val="1200"/>
              </a:spcBef>
            </a:pPr>
            <a:r>
              <a:rPr lang="en-US" dirty="0" smtClean="0"/>
              <a:t>Students in Grades 7 through 12:</a:t>
            </a:r>
          </a:p>
          <a:p>
            <a:pPr lvl="1">
              <a:spcBef>
                <a:spcPts val="1200"/>
              </a:spcBef>
            </a:pPr>
            <a:r>
              <a:rPr lang="en-US" dirty="0" smtClean="0"/>
              <a:t>Can earn </a:t>
            </a:r>
            <a:r>
              <a:rPr lang="en-US" dirty="0"/>
              <a:t>credit to satisfy both high school and college </a:t>
            </a:r>
            <a:r>
              <a:rPr lang="en-US" dirty="0" smtClean="0"/>
              <a:t>requirements</a:t>
            </a:r>
          </a:p>
          <a:p>
            <a:pPr lvl="2">
              <a:spcBef>
                <a:spcPts val="1200"/>
              </a:spcBef>
            </a:pPr>
            <a:r>
              <a:rPr lang="en-US" dirty="0" smtClean="0"/>
              <a:t>3+ Credit Hours = 1 High School Unit, 2 credits =.66 high school credits, 1 credit =.33 high school credits</a:t>
            </a:r>
          </a:p>
          <a:p>
            <a:pPr lvl="1">
              <a:spcBef>
                <a:spcPts val="1200"/>
              </a:spcBef>
            </a:pPr>
            <a:r>
              <a:rPr lang="en-US" dirty="0"/>
              <a:t>Must successfully complete the courses in order to earn the </a:t>
            </a:r>
            <a:r>
              <a:rPr lang="en-US" dirty="0" smtClean="0"/>
              <a:t>credit</a:t>
            </a:r>
          </a:p>
          <a:p>
            <a:pPr lvl="1">
              <a:spcBef>
                <a:spcPts val="1200"/>
              </a:spcBef>
            </a:pPr>
            <a:r>
              <a:rPr lang="en-US" dirty="0" smtClean="0"/>
              <a:t>All CCP grades earned at the college must go on high school transcripts, and all CCP classes taught at the high school will go on the college transcript</a:t>
            </a:r>
          </a:p>
          <a:p>
            <a:pPr lvl="1">
              <a:spcBef>
                <a:spcPts val="1200"/>
              </a:spcBef>
            </a:pPr>
            <a:r>
              <a:rPr lang="en-US" dirty="0" smtClean="0"/>
              <a:t>If you fail a CCP class, you will be charged for the class</a:t>
            </a:r>
            <a:endParaRPr lang="en-US" dirty="0"/>
          </a:p>
          <a:p>
            <a:pPr>
              <a:spcBef>
                <a:spcPts val="1200"/>
              </a:spcBef>
            </a:pPr>
            <a:endParaRPr lang="en-US" dirty="0"/>
          </a:p>
        </p:txBody>
      </p:sp>
    </p:spTree>
    <p:extLst>
      <p:ext uri="{BB962C8B-B14F-4D97-AF65-F5344CB8AC3E}">
        <p14:creationId xmlns:p14="http://schemas.microsoft.com/office/powerpoint/2010/main" val="84746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solidFill>
                  <a:schemeClr val="accent1"/>
                </a:solidFill>
              </a:rPr>
              <a:t>How can students participate?</a:t>
            </a:r>
            <a:endParaRPr lang="en-US" dirty="0">
              <a:solidFill>
                <a:schemeClr val="accent1"/>
              </a:solidFill>
            </a:endParaRPr>
          </a:p>
        </p:txBody>
      </p:sp>
      <p:sp>
        <p:nvSpPr>
          <p:cNvPr id="6" name="Content Placeholder 2"/>
          <p:cNvSpPr>
            <a:spLocks noGrp="1"/>
          </p:cNvSpPr>
          <p:nvPr>
            <p:ph idx="1"/>
          </p:nvPr>
        </p:nvSpPr>
        <p:spPr>
          <a:xfrm>
            <a:off x="866137" y="1417637"/>
            <a:ext cx="7541593" cy="4325937"/>
          </a:xfrm>
        </p:spPr>
        <p:txBody>
          <a:bodyPr>
            <a:normAutofit fontScale="92500" lnSpcReduction="20000"/>
          </a:bodyPr>
          <a:lstStyle/>
          <a:p>
            <a:pPr>
              <a:spcBef>
                <a:spcPts val="1200"/>
              </a:spcBef>
            </a:pPr>
            <a:r>
              <a:rPr lang="en-US" dirty="0" smtClean="0"/>
              <a:t>Step 1:</a:t>
            </a:r>
          </a:p>
          <a:p>
            <a:pPr lvl="1">
              <a:spcBef>
                <a:spcPts val="1200"/>
              </a:spcBef>
            </a:pPr>
            <a:r>
              <a:rPr lang="en-US" dirty="0" smtClean="0"/>
              <a:t>Starting spring of 2020, students are eligible for College Credit Plus if they have an unweighted GPA of 3.0  or a 2.75 GPA with an A or B grade in a relevant course</a:t>
            </a:r>
          </a:p>
          <a:p>
            <a:pPr lvl="1">
              <a:spcBef>
                <a:spcPts val="1200"/>
              </a:spcBef>
            </a:pPr>
            <a:r>
              <a:rPr lang="en-US" dirty="0" smtClean="0"/>
              <a:t>If a student does not meet the GPA requirement, testing options are available. We use the </a:t>
            </a:r>
            <a:r>
              <a:rPr lang="en-US" dirty="0" err="1" smtClean="0"/>
              <a:t>Accuplacer</a:t>
            </a:r>
            <a:r>
              <a:rPr lang="en-US" dirty="0" smtClean="0"/>
              <a:t> test and can be taken either at the high school or at Hocking College Perry Campus</a:t>
            </a:r>
          </a:p>
          <a:p>
            <a:pPr lvl="1">
              <a:spcBef>
                <a:spcPts val="1200"/>
              </a:spcBef>
            </a:pPr>
            <a:r>
              <a:rPr lang="en-US" dirty="0" smtClean="0"/>
              <a:t>Each college may have their own individual requirements</a:t>
            </a:r>
          </a:p>
          <a:p>
            <a:pPr marL="346075" lvl="1" indent="0">
              <a:spcBef>
                <a:spcPts val="1200"/>
              </a:spcBef>
              <a:buNone/>
            </a:pPr>
            <a:endParaRPr lang="en-US" dirty="0" smtClean="0"/>
          </a:p>
          <a:p>
            <a:pPr lvl="1">
              <a:spcBef>
                <a:spcPts val="1200"/>
              </a:spcBef>
            </a:pPr>
            <a:endParaRPr lang="en-US" dirty="0" smtClean="0"/>
          </a:p>
          <a:p>
            <a:pPr marL="0" indent="0">
              <a:spcBef>
                <a:spcPts val="1200"/>
              </a:spcBef>
              <a:buNone/>
            </a:pPr>
            <a:endParaRPr lang="en-US" dirty="0" smtClean="0"/>
          </a:p>
          <a:p>
            <a:pPr marL="0" indent="0">
              <a:spcBef>
                <a:spcPts val="1200"/>
              </a:spcBef>
              <a:buNone/>
            </a:pPr>
            <a:endParaRPr lang="en-US" dirty="0" smtClean="0"/>
          </a:p>
          <a:p>
            <a:pPr>
              <a:spcBef>
                <a:spcPts val="1200"/>
              </a:spcBef>
            </a:pPr>
            <a:endParaRPr lang="en-US" dirty="0"/>
          </a:p>
        </p:txBody>
      </p:sp>
    </p:spTree>
    <p:extLst>
      <p:ext uri="{BB962C8B-B14F-4D97-AF65-F5344CB8AC3E}">
        <p14:creationId xmlns:p14="http://schemas.microsoft.com/office/powerpoint/2010/main" val="2522748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a:solidFill>
                  <a:schemeClr val="accent1"/>
                </a:solidFill>
              </a:rPr>
              <a:t>How can students participate?</a:t>
            </a:r>
          </a:p>
        </p:txBody>
      </p:sp>
      <p:sp>
        <p:nvSpPr>
          <p:cNvPr id="6" name="Content Placeholder 2"/>
          <p:cNvSpPr>
            <a:spLocks noGrp="1"/>
          </p:cNvSpPr>
          <p:nvPr>
            <p:ph idx="1"/>
          </p:nvPr>
        </p:nvSpPr>
        <p:spPr>
          <a:xfrm>
            <a:off x="866137" y="1876823"/>
            <a:ext cx="7541593" cy="4038201"/>
          </a:xfrm>
        </p:spPr>
        <p:txBody>
          <a:bodyPr>
            <a:normAutofit fontScale="85000" lnSpcReduction="20000"/>
          </a:bodyPr>
          <a:lstStyle/>
          <a:p>
            <a:pPr>
              <a:spcBef>
                <a:spcPts val="1200"/>
              </a:spcBef>
            </a:pPr>
            <a:r>
              <a:rPr lang="en-US" dirty="0" smtClean="0"/>
              <a:t>Step 2:</a:t>
            </a:r>
          </a:p>
          <a:p>
            <a:pPr lvl="1">
              <a:spcBef>
                <a:spcPts val="1200"/>
              </a:spcBef>
            </a:pPr>
            <a:r>
              <a:rPr lang="en-US" dirty="0" smtClean="0"/>
              <a:t>Students must apply for admission to the college </a:t>
            </a:r>
            <a:r>
              <a:rPr lang="en-US" sz="3300" b="1" dirty="0" smtClean="0"/>
              <a:t>and</a:t>
            </a:r>
            <a:r>
              <a:rPr lang="en-US" dirty="0" smtClean="0"/>
              <a:t> submit a “Letter of Intent to Participate” to the high school</a:t>
            </a:r>
          </a:p>
          <a:p>
            <a:pPr lvl="1">
              <a:spcBef>
                <a:spcPts val="1200"/>
              </a:spcBef>
            </a:pPr>
            <a:r>
              <a:rPr lang="en-US" dirty="0" smtClean="0"/>
              <a:t>Intent to Participate Forms are due by April 1</a:t>
            </a:r>
            <a:r>
              <a:rPr lang="en-US" baseline="30000" dirty="0" smtClean="0"/>
              <a:t>st</a:t>
            </a:r>
            <a:r>
              <a:rPr lang="en-US" dirty="0" smtClean="0"/>
              <a:t> and application deadlines are usually between May 1</a:t>
            </a:r>
            <a:r>
              <a:rPr lang="en-US" baseline="30000" dirty="0" smtClean="0"/>
              <a:t>st</a:t>
            </a:r>
            <a:r>
              <a:rPr lang="en-US" dirty="0" smtClean="0"/>
              <a:t> and May 15</a:t>
            </a:r>
            <a:r>
              <a:rPr lang="en-US" baseline="30000" dirty="0" smtClean="0"/>
              <a:t>th,</a:t>
            </a:r>
            <a:r>
              <a:rPr lang="en-US" dirty="0" smtClean="0"/>
              <a:t> depending on the college.</a:t>
            </a:r>
          </a:p>
          <a:p>
            <a:pPr lvl="1">
              <a:spcBef>
                <a:spcPts val="1200"/>
              </a:spcBef>
            </a:pPr>
            <a:r>
              <a:rPr lang="en-US" dirty="0" smtClean="0"/>
              <a:t>Contact the high school or college to learn about their processes, paperwork and deadlines</a:t>
            </a:r>
          </a:p>
          <a:p>
            <a:pPr lvl="1">
              <a:spcBef>
                <a:spcPts val="1200"/>
              </a:spcBef>
            </a:pPr>
            <a:r>
              <a:rPr lang="en-US" u="sng" dirty="0" smtClean="0"/>
              <a:t>Colleges </a:t>
            </a:r>
            <a:r>
              <a:rPr lang="en-US" u="sng" dirty="0"/>
              <a:t>have the final </a:t>
            </a:r>
            <a:r>
              <a:rPr lang="en-US" u="sng" dirty="0" smtClean="0"/>
              <a:t>decision</a:t>
            </a:r>
            <a:r>
              <a:rPr lang="en-US" dirty="0" smtClean="0"/>
              <a:t> on student admission</a:t>
            </a:r>
            <a:endParaRPr lang="en-US" dirty="0"/>
          </a:p>
          <a:p>
            <a:pPr lvl="1">
              <a:spcBef>
                <a:spcPts val="1200"/>
              </a:spcBef>
            </a:pPr>
            <a:endParaRPr lang="en-US" dirty="0" smtClean="0"/>
          </a:p>
          <a:p>
            <a:pPr marL="0" indent="0">
              <a:spcBef>
                <a:spcPts val="1200"/>
              </a:spcBef>
              <a:buNone/>
            </a:pPr>
            <a:endParaRPr lang="en-US" dirty="0" smtClean="0"/>
          </a:p>
          <a:p>
            <a:pPr>
              <a:spcBef>
                <a:spcPts val="1200"/>
              </a:spcBef>
            </a:pPr>
            <a:endParaRPr lang="en-US" dirty="0"/>
          </a:p>
        </p:txBody>
      </p:sp>
    </p:spTree>
    <p:extLst>
      <p:ext uri="{BB962C8B-B14F-4D97-AF65-F5344CB8AC3E}">
        <p14:creationId xmlns:p14="http://schemas.microsoft.com/office/powerpoint/2010/main" val="310355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a:solidFill>
                  <a:schemeClr val="accent1"/>
                </a:solidFill>
              </a:rPr>
              <a:t>How can students participate?</a:t>
            </a:r>
          </a:p>
        </p:txBody>
      </p:sp>
      <p:sp>
        <p:nvSpPr>
          <p:cNvPr id="6" name="Content Placeholder 2"/>
          <p:cNvSpPr>
            <a:spLocks noGrp="1"/>
          </p:cNvSpPr>
          <p:nvPr>
            <p:ph idx="1"/>
          </p:nvPr>
        </p:nvSpPr>
        <p:spPr>
          <a:xfrm>
            <a:off x="866137" y="1876823"/>
            <a:ext cx="7541593" cy="4000101"/>
          </a:xfrm>
        </p:spPr>
        <p:txBody>
          <a:bodyPr>
            <a:normAutofit lnSpcReduction="10000"/>
          </a:bodyPr>
          <a:lstStyle/>
          <a:p>
            <a:pPr>
              <a:spcBef>
                <a:spcPts val="1200"/>
              </a:spcBef>
            </a:pPr>
            <a:r>
              <a:rPr lang="en-US" dirty="0" smtClean="0"/>
              <a:t>Step 3:</a:t>
            </a:r>
          </a:p>
          <a:p>
            <a:pPr lvl="1">
              <a:spcBef>
                <a:spcPts val="1200"/>
              </a:spcBef>
            </a:pPr>
            <a:r>
              <a:rPr lang="en-US" dirty="0" smtClean="0"/>
              <a:t>If the student is considered eligible and has been admitted to the college/university, then the college will discuss course options with the student if they are taking classes on campus. </a:t>
            </a:r>
          </a:p>
          <a:p>
            <a:pPr lvl="1">
              <a:spcBef>
                <a:spcPts val="1200"/>
              </a:spcBef>
            </a:pPr>
            <a:r>
              <a:rPr lang="en-US" dirty="0" smtClean="0"/>
              <a:t>Students will schedule CCP classes given at the high school during the scheduling process. </a:t>
            </a:r>
          </a:p>
          <a:p>
            <a:pPr marL="0" indent="0">
              <a:spcBef>
                <a:spcPts val="1200"/>
              </a:spcBef>
              <a:buNone/>
            </a:pPr>
            <a:endParaRPr lang="en-US" dirty="0" smtClean="0"/>
          </a:p>
          <a:p>
            <a:pPr>
              <a:spcBef>
                <a:spcPts val="1200"/>
              </a:spcBef>
            </a:pPr>
            <a:endParaRPr lang="en-US" dirty="0"/>
          </a:p>
        </p:txBody>
      </p:sp>
    </p:spTree>
    <p:extLst>
      <p:ext uri="{BB962C8B-B14F-4D97-AF65-F5344CB8AC3E}">
        <p14:creationId xmlns:p14="http://schemas.microsoft.com/office/powerpoint/2010/main" val="1552160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3 Items Needed for CCP	</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70000" lnSpcReduction="20000"/>
          </a:bodyPr>
          <a:lstStyle/>
          <a:p>
            <a:r>
              <a:rPr lang="en-US" dirty="0" smtClean="0"/>
              <a:t>1: Have an unweighted GPA of 3.0, a 2.75 GPA with an A or B grade for a relevant course, or take the </a:t>
            </a:r>
            <a:r>
              <a:rPr lang="en-US" dirty="0" err="1" smtClean="0"/>
              <a:t>Accuplacer</a:t>
            </a:r>
            <a:r>
              <a:rPr lang="en-US" dirty="0" smtClean="0"/>
              <a:t> to meet College Ready Standards (you only have to pass this once in high school)</a:t>
            </a:r>
          </a:p>
          <a:p>
            <a:pPr marL="0" indent="0">
              <a:buNone/>
            </a:pPr>
            <a:endParaRPr lang="en-US" dirty="0" smtClean="0"/>
          </a:p>
          <a:p>
            <a:r>
              <a:rPr lang="en-US" dirty="0" smtClean="0"/>
              <a:t>2: Submit the Letter of Intent to Participate : turn into high school counselor</a:t>
            </a:r>
          </a:p>
          <a:p>
            <a:pPr marL="0" indent="0">
              <a:buNone/>
            </a:pPr>
            <a:endParaRPr lang="en-US" dirty="0" smtClean="0"/>
          </a:p>
          <a:p>
            <a:r>
              <a:rPr lang="en-US" dirty="0" smtClean="0"/>
              <a:t>3: Submit an application to desired college: </a:t>
            </a:r>
          </a:p>
          <a:p>
            <a:pPr lvl="1"/>
            <a:r>
              <a:rPr lang="en-US" dirty="0" smtClean="0"/>
              <a:t>NLHS classes are through Hocking currently (you MUST APPLY every year)</a:t>
            </a:r>
          </a:p>
          <a:p>
            <a:pPr lvl="1"/>
            <a:r>
              <a:rPr lang="en-US" dirty="0" smtClean="0"/>
              <a:t>*New this year, parents must sign the permission slip attached to the application about students being exposed to mature content</a:t>
            </a:r>
          </a:p>
          <a:p>
            <a:pPr marL="457200" lvl="1" indent="0">
              <a:buNone/>
            </a:pPr>
            <a:endParaRPr lang="en-US" dirty="0"/>
          </a:p>
          <a:p>
            <a:pPr marL="457200" lvl="1" indent="0">
              <a:buNone/>
            </a:pPr>
            <a:endParaRPr lang="en-US" dirty="0" smtClean="0"/>
          </a:p>
        </p:txBody>
      </p:sp>
      <p:sp>
        <p:nvSpPr>
          <p:cNvPr id="4" name="Date Placeholder 3"/>
          <p:cNvSpPr>
            <a:spLocks noGrp="1"/>
          </p:cNvSpPr>
          <p:nvPr>
            <p:ph type="dt" sz="half" idx="10"/>
          </p:nvPr>
        </p:nvSpPr>
        <p:spPr/>
        <p:txBody>
          <a:bodyPr/>
          <a:lstStyle/>
          <a:p>
            <a:fld id="{D47BB8AF-C16A-4836-A92D-61834B5F0BA5}" type="datetime4">
              <a:rPr lang="en-US" smtClean="0"/>
              <a:pPr/>
              <a:t>February 23, 2022</a:t>
            </a:fld>
            <a:endParaRPr lang="en-US"/>
          </a:p>
        </p:txBody>
      </p:sp>
    </p:spTree>
    <p:extLst>
      <p:ext uri="{BB962C8B-B14F-4D97-AF65-F5344CB8AC3E}">
        <p14:creationId xmlns:p14="http://schemas.microsoft.com/office/powerpoint/2010/main" val="2666883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0d1c2134-6485-4ff6-a10e-d5cb6fa9294e">H77EFJNRH55V-1663-1922</_dlc_DocId>
    <_dlc_DocIdUrl xmlns="0d1c2134-6485-4ff6-a10e-d5cb6fa9294e">
      <Url>http://sharepoint/Projects/StraightAFund/_layouts/DocIdRedir.aspx?ID=H77EFJNRH55V-1663-1922</Url>
      <Description>H77EFJNRH55V-1663-1922</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149EC3C34CE31D44B98F9120DD2B7AD0" ma:contentTypeVersion="0" ma:contentTypeDescription="Create a new document." ma:contentTypeScope="" ma:versionID="206b271f78c9fa22f96988df025fd4e1">
  <xsd:schema xmlns:xsd="http://www.w3.org/2001/XMLSchema" xmlns:xs="http://www.w3.org/2001/XMLSchema" xmlns:p="http://schemas.microsoft.com/office/2006/metadata/properties" xmlns:ns2="0d1c2134-6485-4ff6-a10e-d5cb6fa9294e" targetNamespace="http://schemas.microsoft.com/office/2006/metadata/properties" ma:root="true" ma:fieldsID="266e76a11f368247affe4bd544f23877" ns2:_="">
    <xsd:import namespace="0d1c2134-6485-4ff6-a10e-d5cb6fa9294e"/>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1c2134-6485-4ff6-a10e-d5cb6fa9294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9BEA88-B751-44ED-BD3B-02316C7A0527}">
  <ds:schemaRefs>
    <ds:schemaRef ds:uri="http://schemas.microsoft.com/sharepoint/events"/>
  </ds:schemaRefs>
</ds:datastoreItem>
</file>

<file path=customXml/itemProps2.xml><?xml version="1.0" encoding="utf-8"?>
<ds:datastoreItem xmlns:ds="http://schemas.openxmlformats.org/officeDocument/2006/customXml" ds:itemID="{6F463022-138A-461A-8F76-A288E8B5C4AB}">
  <ds:schemaRefs>
    <ds:schemaRef ds:uri="http://purl.org/dc/terms/"/>
    <ds:schemaRef ds:uri="http://purl.org/dc/elements/1.1/"/>
    <ds:schemaRef ds:uri="0d1c2134-6485-4ff6-a10e-d5cb6fa9294e"/>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6CD15A5-81EA-4B6A-912A-B9A9BB8EDC37}">
  <ds:schemaRefs>
    <ds:schemaRef ds:uri="http://schemas.microsoft.com/sharepoint/v3/contenttype/forms"/>
  </ds:schemaRefs>
</ds:datastoreItem>
</file>

<file path=customXml/itemProps4.xml><?xml version="1.0" encoding="utf-8"?>
<ds:datastoreItem xmlns:ds="http://schemas.openxmlformats.org/officeDocument/2006/customXml" ds:itemID="{024AF4E6-8D61-4E40-8784-069C01C39B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1c2134-6485-4ff6-a10e-d5cb6fa929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34139</TotalTime>
  <Words>2352</Words>
  <Application>Microsoft Office PowerPoint</Application>
  <PresentationFormat>On-screen Show (4:3)</PresentationFormat>
  <Paragraphs>428</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 Annual Information Sessions Public Schools Families and Students  Information for the  2022-2023 School Year  </vt:lpstr>
      <vt:lpstr>What is College Credit Plus?</vt:lpstr>
      <vt:lpstr>CCP can be Different Scenarios</vt:lpstr>
      <vt:lpstr>What is College Credit Plus?</vt:lpstr>
      <vt:lpstr>What is College Credit Plus?</vt:lpstr>
      <vt:lpstr>How can students participate?</vt:lpstr>
      <vt:lpstr>How can students participate?</vt:lpstr>
      <vt:lpstr>How can students participate?</vt:lpstr>
      <vt:lpstr>3 Items Needed for CCP </vt:lpstr>
      <vt:lpstr>What are other considerations?</vt:lpstr>
      <vt:lpstr>What courses can a student take?</vt:lpstr>
      <vt:lpstr>How many classes can students take?</vt:lpstr>
      <vt:lpstr>What are differences between high school and college?</vt:lpstr>
      <vt:lpstr>What are differences between high school and college?</vt:lpstr>
      <vt:lpstr>What are differences between high school and college?</vt:lpstr>
      <vt:lpstr>What are the benefits of participating?</vt:lpstr>
      <vt:lpstr>What are the benefits of participating?</vt:lpstr>
      <vt:lpstr>What are the expenses for College Credit Plus?</vt:lpstr>
      <vt:lpstr>Books and Fees</vt:lpstr>
      <vt:lpstr>What are the consequences of underperforming?</vt:lpstr>
      <vt:lpstr>What are the support services for students?</vt:lpstr>
      <vt:lpstr>What about athletic eligibility?</vt:lpstr>
      <vt:lpstr>What about athletic eligibility?</vt:lpstr>
      <vt:lpstr>Will the course credits transfer?</vt:lpstr>
      <vt:lpstr>What does being “college-ready” mean?</vt:lpstr>
      <vt:lpstr>What does being “college-ready” mean?</vt:lpstr>
      <vt:lpstr>What are the deadlines?</vt:lpstr>
      <vt:lpstr>What courses can a student take?</vt:lpstr>
      <vt:lpstr>College Credit Plus at NLHS</vt:lpstr>
      <vt:lpstr>New Lexington CCP Classes: 2022-23 </vt:lpstr>
      <vt:lpstr>New Lexington CCP Classes: 2022-23 Continued</vt:lpstr>
      <vt:lpstr>New Lexington CCP Classes </vt:lpstr>
      <vt:lpstr>FAQ’s for CCP at NLHS</vt:lpstr>
      <vt:lpstr>FAQ’s for CCP at NLHS </vt:lpstr>
      <vt:lpstr>FAQ’s for CCP at NLHS</vt:lpstr>
      <vt:lpstr>Do you have other questions?</vt:lpstr>
    </vt:vector>
  </TitlesOfParts>
  <Company>Sanger &amp; Eby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Ashley Ramous</dc:creator>
  <cp:lastModifiedBy>Guidance</cp:lastModifiedBy>
  <cp:revision>912</cp:revision>
  <cp:lastPrinted>2022-02-22T17:17:13Z</cp:lastPrinted>
  <dcterms:created xsi:type="dcterms:W3CDTF">2013-05-22T22:25:08Z</dcterms:created>
  <dcterms:modified xsi:type="dcterms:W3CDTF">2022-02-23T17:49:33Z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0x010100149EC3C34CE31D44B98F9120DD2B7AD0</vt:lpwstr>
  </property>
  <property fmtid="{D5CDD505-2E9C-101B-9397-08002B2CF9AE}" pid="3" name="_dlc_DocIdItemGuid">
    <vt:lpwstr>f21b29a5-e84c-4dae-9ddd-fde94fd128f5</vt:lpwstr>
  </property>
</Properties>
</file>